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32"/>
  </p:notesMasterIdLst>
  <p:sldIdLst>
    <p:sldId id="256"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81" r:id="rId22"/>
    <p:sldId id="282" r:id="rId23"/>
    <p:sldId id="280" r:id="rId24"/>
    <p:sldId id="283" r:id="rId25"/>
    <p:sldId id="278" r:id="rId26"/>
    <p:sldId id="286" r:id="rId27"/>
    <p:sldId id="287" r:id="rId28"/>
    <p:sldId id="277" r:id="rId29"/>
    <p:sldId id="288" r:id="rId30"/>
    <p:sldId id="289"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ydeep Meda" initials="JM" lastIdx="1" clrIdx="0">
    <p:extLst>
      <p:ext uri="{19B8F6BF-5375-455C-9EA6-DF929625EA0E}">
        <p15:presenceInfo xmlns:p15="http://schemas.microsoft.com/office/powerpoint/2012/main" userId="S::jaydeepm@iitk.ac.in::42e094e3-2815-4ef6-a91a-ce49d3194ce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B43D7AF-03E9-402B-A6CE-90366ED42196}" v="415" dt="2020-12-06T11:17:09.791"/>
    <p1510:client id="{A7B2E6CB-8AFE-D67C-A287-79036C712163}" v="7" dt="2020-12-05T14:23:35.924"/>
    <p1510:client id="{D4207D51-D9F4-14A5-D3E9-B79D996F9747}" v="326" dt="2020-12-05T15:28:21.082"/>
    <p1510:client id="{F9205B15-FAA4-DFFE-D62F-1C640A00D2EA}" v="801" dt="2020-12-05T15:56:29.43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06" autoAdjust="0"/>
    <p:restoredTop sz="91707" autoAdjust="0"/>
  </p:normalViewPr>
  <p:slideViewPr>
    <p:cSldViewPr snapToGrid="0">
      <p:cViewPr varScale="1">
        <p:scale>
          <a:sx n="89" d="100"/>
          <a:sy n="89" d="100"/>
        </p:scale>
        <p:origin x="675" y="9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commentAuthors" Target="commentAuthors.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21CF6D-B6D4-4B85-B8F5-AF58D1A2C64D}" type="datetimeFigureOut">
              <a:rPr lang="en-US" smtClean="0"/>
              <a:t>12/6/2020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77EE5F-C724-40AE-973F-A07559929EFC}" type="slidenum">
              <a:rPr lang="en-US" smtClean="0"/>
              <a:t>‹#›</a:t>
            </a:fld>
            <a:endParaRPr lang="en-US"/>
          </a:p>
        </p:txBody>
      </p:sp>
    </p:spTree>
    <p:extLst>
      <p:ext uri="{BB962C8B-B14F-4D97-AF65-F5344CB8AC3E}">
        <p14:creationId xmlns:p14="http://schemas.microsoft.com/office/powerpoint/2010/main" val="30162563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77EE5F-C724-40AE-973F-A07559929EFC}" type="slidenum">
              <a:rPr lang="en-US" smtClean="0"/>
              <a:t>9</a:t>
            </a:fld>
            <a:endParaRPr lang="en-US"/>
          </a:p>
        </p:txBody>
      </p:sp>
    </p:spTree>
    <p:extLst>
      <p:ext uri="{BB962C8B-B14F-4D97-AF65-F5344CB8AC3E}">
        <p14:creationId xmlns:p14="http://schemas.microsoft.com/office/powerpoint/2010/main" val="30590994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67E5E04-DBD7-4B26-B27A-5AF6F1BBFC72}" type="datetime1">
              <a:rPr lang="en-US" smtClean="0"/>
              <a:t>12/6/2020</a:t>
            </a:fld>
            <a:endParaRPr lang="en-US"/>
          </a:p>
        </p:txBody>
      </p:sp>
      <p:sp>
        <p:nvSpPr>
          <p:cNvPr id="5" name="Footer Placeholder 4"/>
          <p:cNvSpPr>
            <a:spLocks noGrp="1"/>
          </p:cNvSpPr>
          <p:nvPr>
            <p:ph type="ftr" sz="quarter" idx="11"/>
          </p:nvPr>
        </p:nvSpPr>
        <p:spPr/>
        <p:txBody>
          <a:bodyPr/>
          <a:lstStyle/>
          <a:p>
            <a:r>
              <a:rPr lang="en-US"/>
              <a:t>CS685A: Data Mining Project Report</a:t>
            </a:r>
          </a:p>
        </p:txBody>
      </p:sp>
      <p:sp>
        <p:nvSpPr>
          <p:cNvPr id="6" name="Slide Number Placeholder 5"/>
          <p:cNvSpPr>
            <a:spLocks noGrp="1"/>
          </p:cNvSpPr>
          <p:nvPr>
            <p:ph type="sldNum" sz="quarter" idx="12"/>
          </p:nvPr>
        </p:nvSpPr>
        <p:spPr/>
        <p:txBody>
          <a:bodyPr/>
          <a:lstStyle/>
          <a:p>
            <a:fld id="{059285FA-53EC-43DB-87DE-B7B076A0056A}"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09459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C8655A-B0E8-4148-A356-765918BDF766}" type="datetime1">
              <a:rPr lang="en-US" smtClean="0"/>
              <a:t>12/6/2020</a:t>
            </a:fld>
            <a:endParaRPr lang="en-US"/>
          </a:p>
        </p:txBody>
      </p:sp>
      <p:sp>
        <p:nvSpPr>
          <p:cNvPr id="5" name="Footer Placeholder 4"/>
          <p:cNvSpPr>
            <a:spLocks noGrp="1"/>
          </p:cNvSpPr>
          <p:nvPr>
            <p:ph type="ftr" sz="quarter" idx="11"/>
          </p:nvPr>
        </p:nvSpPr>
        <p:spPr/>
        <p:txBody>
          <a:bodyPr/>
          <a:lstStyle/>
          <a:p>
            <a:r>
              <a:rPr lang="en-US"/>
              <a:t>CS685A: Data Mining Project Report</a:t>
            </a:r>
          </a:p>
        </p:txBody>
      </p:sp>
      <p:sp>
        <p:nvSpPr>
          <p:cNvPr id="6" name="Slide Number Placeholder 5"/>
          <p:cNvSpPr>
            <a:spLocks noGrp="1"/>
          </p:cNvSpPr>
          <p:nvPr>
            <p:ph type="sldNum" sz="quarter" idx="12"/>
          </p:nvPr>
        </p:nvSpPr>
        <p:spPr/>
        <p:txBody>
          <a:bodyPr/>
          <a:lstStyle/>
          <a:p>
            <a:fld id="{059285FA-53EC-43DB-87DE-B7B076A0056A}" type="slidenum">
              <a:rPr lang="en-US" smtClean="0"/>
              <a:t>‹#›</a:t>
            </a:fld>
            <a:endParaRPr lang="en-US"/>
          </a:p>
        </p:txBody>
      </p:sp>
    </p:spTree>
    <p:extLst>
      <p:ext uri="{BB962C8B-B14F-4D97-AF65-F5344CB8AC3E}">
        <p14:creationId xmlns:p14="http://schemas.microsoft.com/office/powerpoint/2010/main" val="13160559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39910C-C466-4F97-8592-75F4D1F30D33}" type="datetime1">
              <a:rPr lang="en-US" smtClean="0"/>
              <a:t>12/6/2020</a:t>
            </a:fld>
            <a:endParaRPr lang="en-US"/>
          </a:p>
        </p:txBody>
      </p:sp>
      <p:sp>
        <p:nvSpPr>
          <p:cNvPr id="5" name="Footer Placeholder 4"/>
          <p:cNvSpPr>
            <a:spLocks noGrp="1"/>
          </p:cNvSpPr>
          <p:nvPr>
            <p:ph type="ftr" sz="quarter" idx="11"/>
          </p:nvPr>
        </p:nvSpPr>
        <p:spPr/>
        <p:txBody>
          <a:bodyPr/>
          <a:lstStyle/>
          <a:p>
            <a:r>
              <a:rPr lang="en-US"/>
              <a:t>CS685A: Data Mining Project Report</a:t>
            </a:r>
          </a:p>
        </p:txBody>
      </p:sp>
      <p:sp>
        <p:nvSpPr>
          <p:cNvPr id="6" name="Slide Number Placeholder 5"/>
          <p:cNvSpPr>
            <a:spLocks noGrp="1"/>
          </p:cNvSpPr>
          <p:nvPr>
            <p:ph type="sldNum" sz="quarter" idx="12"/>
          </p:nvPr>
        </p:nvSpPr>
        <p:spPr/>
        <p:txBody>
          <a:bodyPr/>
          <a:lstStyle/>
          <a:p>
            <a:fld id="{059285FA-53EC-43DB-87DE-B7B076A0056A}" type="slidenum">
              <a:rPr lang="en-US" smtClean="0"/>
              <a:t>‹#›</a:t>
            </a:fld>
            <a:endParaRPr lang="en-US"/>
          </a:p>
        </p:txBody>
      </p:sp>
    </p:spTree>
    <p:extLst>
      <p:ext uri="{BB962C8B-B14F-4D97-AF65-F5344CB8AC3E}">
        <p14:creationId xmlns:p14="http://schemas.microsoft.com/office/powerpoint/2010/main" val="4010245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DBFA400-4BA9-49CA-8A0C-1B86DFB74D4A}" type="datetime1">
              <a:rPr lang="en-US" smtClean="0"/>
              <a:t>12/6/2020</a:t>
            </a:fld>
            <a:endParaRPr lang="en-US"/>
          </a:p>
        </p:txBody>
      </p:sp>
      <p:sp>
        <p:nvSpPr>
          <p:cNvPr id="5" name="Footer Placeholder 4"/>
          <p:cNvSpPr>
            <a:spLocks noGrp="1"/>
          </p:cNvSpPr>
          <p:nvPr>
            <p:ph type="ftr" sz="quarter" idx="11"/>
          </p:nvPr>
        </p:nvSpPr>
        <p:spPr/>
        <p:txBody>
          <a:bodyPr/>
          <a:lstStyle/>
          <a:p>
            <a:r>
              <a:rPr lang="en-US"/>
              <a:t>CS685A: Data Mining Project Report</a:t>
            </a:r>
          </a:p>
        </p:txBody>
      </p:sp>
      <p:sp>
        <p:nvSpPr>
          <p:cNvPr id="6" name="Slide Number Placeholder 5"/>
          <p:cNvSpPr>
            <a:spLocks noGrp="1"/>
          </p:cNvSpPr>
          <p:nvPr>
            <p:ph type="sldNum" sz="quarter" idx="12"/>
          </p:nvPr>
        </p:nvSpPr>
        <p:spPr/>
        <p:txBody>
          <a:bodyPr/>
          <a:lstStyle/>
          <a:p>
            <a:fld id="{059285FA-53EC-43DB-87DE-B7B076A0056A}" type="slidenum">
              <a:rPr lang="en-US" smtClean="0"/>
              <a:t>‹#›</a:t>
            </a:fld>
            <a:endParaRPr lang="en-US"/>
          </a:p>
        </p:txBody>
      </p:sp>
    </p:spTree>
    <p:extLst>
      <p:ext uri="{BB962C8B-B14F-4D97-AF65-F5344CB8AC3E}">
        <p14:creationId xmlns:p14="http://schemas.microsoft.com/office/powerpoint/2010/main" val="19259120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C73DA0B-702C-492D-8DA3-2B089EB45E63}" type="datetime1">
              <a:rPr lang="en-US" smtClean="0"/>
              <a:t>12/6/2020</a:t>
            </a:fld>
            <a:endParaRPr lang="en-US"/>
          </a:p>
        </p:txBody>
      </p:sp>
      <p:sp>
        <p:nvSpPr>
          <p:cNvPr id="5" name="Footer Placeholder 4"/>
          <p:cNvSpPr>
            <a:spLocks noGrp="1"/>
          </p:cNvSpPr>
          <p:nvPr>
            <p:ph type="ftr" sz="quarter" idx="11"/>
          </p:nvPr>
        </p:nvSpPr>
        <p:spPr/>
        <p:txBody>
          <a:bodyPr/>
          <a:lstStyle/>
          <a:p>
            <a:r>
              <a:rPr lang="en-US"/>
              <a:t>CS685A: Data Mining Project Report</a:t>
            </a:r>
          </a:p>
        </p:txBody>
      </p:sp>
      <p:sp>
        <p:nvSpPr>
          <p:cNvPr id="6" name="Slide Number Placeholder 5"/>
          <p:cNvSpPr>
            <a:spLocks noGrp="1"/>
          </p:cNvSpPr>
          <p:nvPr>
            <p:ph type="sldNum" sz="quarter" idx="12"/>
          </p:nvPr>
        </p:nvSpPr>
        <p:spPr/>
        <p:txBody>
          <a:bodyPr/>
          <a:lstStyle/>
          <a:p>
            <a:fld id="{059285FA-53EC-43DB-87DE-B7B076A0056A}"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05072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0A4321A-9CDE-4B29-A359-862364914ECD}" type="datetime1">
              <a:rPr lang="en-US" smtClean="0"/>
              <a:t>12/6/2020</a:t>
            </a:fld>
            <a:endParaRPr lang="en-US"/>
          </a:p>
        </p:txBody>
      </p:sp>
      <p:sp>
        <p:nvSpPr>
          <p:cNvPr id="6" name="Footer Placeholder 5"/>
          <p:cNvSpPr>
            <a:spLocks noGrp="1"/>
          </p:cNvSpPr>
          <p:nvPr>
            <p:ph type="ftr" sz="quarter" idx="11"/>
          </p:nvPr>
        </p:nvSpPr>
        <p:spPr/>
        <p:txBody>
          <a:bodyPr/>
          <a:lstStyle/>
          <a:p>
            <a:r>
              <a:rPr lang="en-US"/>
              <a:t>CS685A: Data Mining Project Report</a:t>
            </a:r>
          </a:p>
        </p:txBody>
      </p:sp>
      <p:sp>
        <p:nvSpPr>
          <p:cNvPr id="7" name="Slide Number Placeholder 6"/>
          <p:cNvSpPr>
            <a:spLocks noGrp="1"/>
          </p:cNvSpPr>
          <p:nvPr>
            <p:ph type="sldNum" sz="quarter" idx="12"/>
          </p:nvPr>
        </p:nvSpPr>
        <p:spPr/>
        <p:txBody>
          <a:bodyPr/>
          <a:lstStyle/>
          <a:p>
            <a:fld id="{059285FA-53EC-43DB-87DE-B7B076A0056A}" type="slidenum">
              <a:rPr lang="en-US" smtClean="0"/>
              <a:t>‹#›</a:t>
            </a:fld>
            <a:endParaRPr lang="en-US"/>
          </a:p>
        </p:txBody>
      </p:sp>
    </p:spTree>
    <p:extLst>
      <p:ext uri="{BB962C8B-B14F-4D97-AF65-F5344CB8AC3E}">
        <p14:creationId xmlns:p14="http://schemas.microsoft.com/office/powerpoint/2010/main" val="1398852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5CE1E39-2D79-40A9-A229-1A22DC630164}" type="datetime1">
              <a:rPr lang="en-US" smtClean="0"/>
              <a:t>12/6/2020</a:t>
            </a:fld>
            <a:endParaRPr lang="en-US"/>
          </a:p>
        </p:txBody>
      </p:sp>
      <p:sp>
        <p:nvSpPr>
          <p:cNvPr id="8" name="Footer Placeholder 7"/>
          <p:cNvSpPr>
            <a:spLocks noGrp="1"/>
          </p:cNvSpPr>
          <p:nvPr>
            <p:ph type="ftr" sz="quarter" idx="11"/>
          </p:nvPr>
        </p:nvSpPr>
        <p:spPr/>
        <p:txBody>
          <a:bodyPr/>
          <a:lstStyle/>
          <a:p>
            <a:r>
              <a:rPr lang="en-US"/>
              <a:t>CS685A: Data Mining Project Report</a:t>
            </a:r>
          </a:p>
        </p:txBody>
      </p:sp>
      <p:sp>
        <p:nvSpPr>
          <p:cNvPr id="9" name="Slide Number Placeholder 8"/>
          <p:cNvSpPr>
            <a:spLocks noGrp="1"/>
          </p:cNvSpPr>
          <p:nvPr>
            <p:ph type="sldNum" sz="quarter" idx="12"/>
          </p:nvPr>
        </p:nvSpPr>
        <p:spPr/>
        <p:txBody>
          <a:bodyPr/>
          <a:lstStyle/>
          <a:p>
            <a:fld id="{059285FA-53EC-43DB-87DE-B7B076A0056A}" type="slidenum">
              <a:rPr lang="en-US" smtClean="0"/>
              <a:t>‹#›</a:t>
            </a:fld>
            <a:endParaRPr lang="en-US"/>
          </a:p>
        </p:txBody>
      </p:sp>
    </p:spTree>
    <p:extLst>
      <p:ext uri="{BB962C8B-B14F-4D97-AF65-F5344CB8AC3E}">
        <p14:creationId xmlns:p14="http://schemas.microsoft.com/office/powerpoint/2010/main" val="3391552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7E7EE06-4AB3-48DA-90FF-4C87DCA2BAEB}" type="datetime1">
              <a:rPr lang="en-US" smtClean="0"/>
              <a:t>12/6/2020</a:t>
            </a:fld>
            <a:endParaRPr lang="en-US"/>
          </a:p>
        </p:txBody>
      </p:sp>
      <p:sp>
        <p:nvSpPr>
          <p:cNvPr id="4" name="Footer Placeholder 3"/>
          <p:cNvSpPr>
            <a:spLocks noGrp="1"/>
          </p:cNvSpPr>
          <p:nvPr>
            <p:ph type="ftr" sz="quarter" idx="11"/>
          </p:nvPr>
        </p:nvSpPr>
        <p:spPr/>
        <p:txBody>
          <a:bodyPr/>
          <a:lstStyle/>
          <a:p>
            <a:r>
              <a:rPr lang="en-US"/>
              <a:t>CS685A: Data Mining Project Report</a:t>
            </a:r>
          </a:p>
        </p:txBody>
      </p:sp>
      <p:sp>
        <p:nvSpPr>
          <p:cNvPr id="5" name="Slide Number Placeholder 4"/>
          <p:cNvSpPr>
            <a:spLocks noGrp="1"/>
          </p:cNvSpPr>
          <p:nvPr>
            <p:ph type="sldNum" sz="quarter" idx="12"/>
          </p:nvPr>
        </p:nvSpPr>
        <p:spPr/>
        <p:txBody>
          <a:bodyPr/>
          <a:lstStyle/>
          <a:p>
            <a:fld id="{059285FA-53EC-43DB-87DE-B7B076A0056A}" type="slidenum">
              <a:rPr lang="en-US" smtClean="0"/>
              <a:t>‹#›</a:t>
            </a:fld>
            <a:endParaRPr lang="en-US"/>
          </a:p>
        </p:txBody>
      </p:sp>
    </p:spTree>
    <p:extLst>
      <p:ext uri="{BB962C8B-B14F-4D97-AF65-F5344CB8AC3E}">
        <p14:creationId xmlns:p14="http://schemas.microsoft.com/office/powerpoint/2010/main" val="35935470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DCBB11BB-E192-4D4F-99BC-B99128591982}" type="datetime1">
              <a:rPr lang="en-US" smtClean="0"/>
              <a:t>12/6/2020</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CS685A: Data Mining Project Report</a:t>
            </a:r>
          </a:p>
        </p:txBody>
      </p:sp>
      <p:sp>
        <p:nvSpPr>
          <p:cNvPr id="9" name="Slide Number Placeholder 8"/>
          <p:cNvSpPr>
            <a:spLocks noGrp="1"/>
          </p:cNvSpPr>
          <p:nvPr>
            <p:ph type="sldNum" sz="quarter" idx="12"/>
          </p:nvPr>
        </p:nvSpPr>
        <p:spPr/>
        <p:txBody>
          <a:bodyPr/>
          <a:lstStyle/>
          <a:p>
            <a:fld id="{059285FA-53EC-43DB-87DE-B7B076A0056A}" type="slidenum">
              <a:rPr lang="en-US" smtClean="0"/>
              <a:t>‹#›</a:t>
            </a:fld>
            <a:endParaRPr lang="en-US"/>
          </a:p>
        </p:txBody>
      </p:sp>
    </p:spTree>
    <p:extLst>
      <p:ext uri="{BB962C8B-B14F-4D97-AF65-F5344CB8AC3E}">
        <p14:creationId xmlns:p14="http://schemas.microsoft.com/office/powerpoint/2010/main" val="41267874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46E38A23-4021-448A-86EC-87CF7398C7F3}" type="datetime1">
              <a:rPr lang="en-US" smtClean="0"/>
              <a:t>12/6/2020</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CS685A: Data Mining Project Report</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059285FA-53EC-43DB-87DE-B7B076A0056A}" type="slidenum">
              <a:rPr lang="en-US" smtClean="0"/>
              <a:t>‹#›</a:t>
            </a:fld>
            <a:endParaRPr lang="en-US"/>
          </a:p>
        </p:txBody>
      </p:sp>
    </p:spTree>
    <p:extLst>
      <p:ext uri="{BB962C8B-B14F-4D97-AF65-F5344CB8AC3E}">
        <p14:creationId xmlns:p14="http://schemas.microsoft.com/office/powerpoint/2010/main" val="21512162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882E33E-ADCD-40B3-8056-4CC8B338B13C}" type="datetime1">
              <a:rPr lang="en-US" smtClean="0"/>
              <a:t>12/6/2020</a:t>
            </a:fld>
            <a:endParaRPr lang="en-US"/>
          </a:p>
        </p:txBody>
      </p:sp>
      <p:sp>
        <p:nvSpPr>
          <p:cNvPr id="6" name="Footer Placeholder 5"/>
          <p:cNvSpPr>
            <a:spLocks noGrp="1"/>
          </p:cNvSpPr>
          <p:nvPr>
            <p:ph type="ftr" sz="quarter" idx="11"/>
          </p:nvPr>
        </p:nvSpPr>
        <p:spPr/>
        <p:txBody>
          <a:bodyPr/>
          <a:lstStyle/>
          <a:p>
            <a:r>
              <a:rPr lang="en-US"/>
              <a:t>CS685A: Data Mining Project Report</a:t>
            </a:r>
          </a:p>
        </p:txBody>
      </p:sp>
      <p:sp>
        <p:nvSpPr>
          <p:cNvPr id="7" name="Slide Number Placeholder 6"/>
          <p:cNvSpPr>
            <a:spLocks noGrp="1"/>
          </p:cNvSpPr>
          <p:nvPr>
            <p:ph type="sldNum" sz="quarter" idx="12"/>
          </p:nvPr>
        </p:nvSpPr>
        <p:spPr/>
        <p:txBody>
          <a:bodyPr/>
          <a:lstStyle/>
          <a:p>
            <a:fld id="{059285FA-53EC-43DB-87DE-B7B076A0056A}" type="slidenum">
              <a:rPr lang="en-US" smtClean="0"/>
              <a:t>‹#›</a:t>
            </a:fld>
            <a:endParaRPr lang="en-US"/>
          </a:p>
        </p:txBody>
      </p:sp>
    </p:spTree>
    <p:extLst>
      <p:ext uri="{BB962C8B-B14F-4D97-AF65-F5344CB8AC3E}">
        <p14:creationId xmlns:p14="http://schemas.microsoft.com/office/powerpoint/2010/main" val="13222819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BE2FC97B-DAE7-45B8-B161-CCBAA469CC3B}" type="datetime1">
              <a:rPr lang="en-US" smtClean="0"/>
              <a:t>12/6/2020</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CS685A: Data Mining Project Report</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059285FA-53EC-43DB-87DE-B7B076A0056A}"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874056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6A5A9-3B1B-4784-B77C-A7E65407A88B}"/>
              </a:ext>
            </a:extLst>
          </p:cNvPr>
          <p:cNvSpPr>
            <a:spLocks noGrp="1"/>
          </p:cNvSpPr>
          <p:nvPr>
            <p:ph type="ctrTitle"/>
          </p:nvPr>
        </p:nvSpPr>
        <p:spPr/>
        <p:txBody>
          <a:bodyPr>
            <a:normAutofit/>
          </a:bodyPr>
          <a:lstStyle/>
          <a:p>
            <a:pPr algn="ctr"/>
            <a:r>
              <a:rPr lang="en-US" sz="6000" dirty="0"/>
              <a:t>Analysis of Number of Child Births and Infant Deaths in India</a:t>
            </a:r>
          </a:p>
        </p:txBody>
      </p:sp>
      <p:pic>
        <p:nvPicPr>
          <p:cNvPr id="4" name="Picture 3">
            <a:extLst>
              <a:ext uri="{FF2B5EF4-FFF2-40B4-BE49-F238E27FC236}">
                <a16:creationId xmlns:a16="http://schemas.microsoft.com/office/drawing/2014/main" id="{9882673D-A669-444B-8FC0-15F23C75183D}"/>
              </a:ext>
            </a:extLst>
          </p:cNvPr>
          <p:cNvPicPr>
            <a:picLocks noChangeAspect="1"/>
          </p:cNvPicPr>
          <p:nvPr/>
        </p:nvPicPr>
        <p:blipFill>
          <a:blip r:embed="rId2"/>
          <a:stretch>
            <a:fillRect/>
          </a:stretch>
        </p:blipFill>
        <p:spPr>
          <a:xfrm>
            <a:off x="5248159" y="929471"/>
            <a:ext cx="1695682" cy="1612561"/>
          </a:xfrm>
          <a:prstGeom prst="rect">
            <a:avLst/>
          </a:prstGeom>
        </p:spPr>
      </p:pic>
      <p:sp>
        <p:nvSpPr>
          <p:cNvPr id="8" name="Slide Number Placeholder 7">
            <a:extLst>
              <a:ext uri="{FF2B5EF4-FFF2-40B4-BE49-F238E27FC236}">
                <a16:creationId xmlns:a16="http://schemas.microsoft.com/office/drawing/2014/main" id="{BB0C20CB-E5F5-46E0-BC32-F22247F31CDB}"/>
              </a:ext>
            </a:extLst>
          </p:cNvPr>
          <p:cNvSpPr>
            <a:spLocks noGrp="1"/>
          </p:cNvSpPr>
          <p:nvPr>
            <p:ph type="sldNum" sz="quarter" idx="12"/>
          </p:nvPr>
        </p:nvSpPr>
        <p:spPr/>
        <p:txBody>
          <a:bodyPr/>
          <a:lstStyle/>
          <a:p>
            <a:fld id="{059285FA-53EC-43DB-87DE-B7B076A0056A}" type="slidenum">
              <a:rPr lang="en-US" smtClean="0"/>
              <a:t>1</a:t>
            </a:fld>
            <a:endParaRPr lang="en-US"/>
          </a:p>
        </p:txBody>
      </p:sp>
      <p:sp>
        <p:nvSpPr>
          <p:cNvPr id="9" name="Footer Placeholder 8">
            <a:extLst>
              <a:ext uri="{FF2B5EF4-FFF2-40B4-BE49-F238E27FC236}">
                <a16:creationId xmlns:a16="http://schemas.microsoft.com/office/drawing/2014/main" id="{60306033-A33C-46B8-8719-7118849E9467}"/>
              </a:ext>
            </a:extLst>
          </p:cNvPr>
          <p:cNvSpPr>
            <a:spLocks noGrp="1"/>
          </p:cNvSpPr>
          <p:nvPr>
            <p:ph type="ftr" sz="quarter" idx="11"/>
          </p:nvPr>
        </p:nvSpPr>
        <p:spPr/>
        <p:txBody>
          <a:bodyPr/>
          <a:lstStyle/>
          <a:p>
            <a:r>
              <a:rPr lang="en-US"/>
              <a:t>CS685A: Data Mining Project Report</a:t>
            </a:r>
          </a:p>
        </p:txBody>
      </p:sp>
      <p:sp>
        <p:nvSpPr>
          <p:cNvPr id="5" name="Rectangle 4">
            <a:extLst>
              <a:ext uri="{FF2B5EF4-FFF2-40B4-BE49-F238E27FC236}">
                <a16:creationId xmlns:a16="http://schemas.microsoft.com/office/drawing/2014/main" id="{64EADEC6-2F6B-48B3-97DE-76010037BF6E}"/>
              </a:ext>
            </a:extLst>
          </p:cNvPr>
          <p:cNvSpPr/>
          <p:nvPr/>
        </p:nvSpPr>
        <p:spPr>
          <a:xfrm>
            <a:off x="5653853" y="4495631"/>
            <a:ext cx="5501827" cy="584775"/>
          </a:xfrm>
          <a:prstGeom prst="rect">
            <a:avLst/>
          </a:prstGeom>
          <a:noFill/>
        </p:spPr>
        <p:txBody>
          <a:bodyPr wrap="none" lIns="91440" tIns="45720" rIns="91440" bIns="45720">
            <a:spAutoFit/>
          </a:bodyPr>
          <a:lstStyle/>
          <a:p>
            <a:pPr algn="ctr"/>
            <a:r>
              <a:rPr lang="en-US" sz="3200" b="0" cap="none" spc="0" dirty="0">
                <a:ln w="0"/>
                <a:solidFill>
                  <a:schemeClr val="tx1"/>
                </a:solidFill>
                <a:effectLst>
                  <a:outerShdw blurRad="38100" dist="19050" dir="2700000" algn="tl" rotWithShape="0">
                    <a:schemeClr val="dk1">
                      <a:alpha val="40000"/>
                    </a:schemeClr>
                  </a:outerShdw>
                </a:effectLst>
              </a:rPr>
              <a:t>- Guided by Arnab Bhattacharya</a:t>
            </a:r>
          </a:p>
        </p:txBody>
      </p:sp>
    </p:spTree>
    <p:extLst>
      <p:ext uri="{BB962C8B-B14F-4D97-AF65-F5344CB8AC3E}">
        <p14:creationId xmlns:p14="http://schemas.microsoft.com/office/powerpoint/2010/main" val="7040320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43C9F-CA0F-4912-B7B2-1B7D0AD152BC}"/>
              </a:ext>
            </a:extLst>
          </p:cNvPr>
          <p:cNvSpPr>
            <a:spLocks noGrp="1"/>
          </p:cNvSpPr>
          <p:nvPr>
            <p:ph type="title"/>
          </p:nvPr>
        </p:nvSpPr>
        <p:spPr/>
        <p:txBody>
          <a:bodyPr/>
          <a:lstStyle/>
          <a:p>
            <a:r>
              <a:rPr lang="en-US" dirty="0"/>
              <a:t>Data Integration</a:t>
            </a:r>
          </a:p>
        </p:txBody>
      </p:sp>
      <p:sp>
        <p:nvSpPr>
          <p:cNvPr id="3" name="Content Placeholder 2">
            <a:extLst>
              <a:ext uri="{FF2B5EF4-FFF2-40B4-BE49-F238E27FC236}">
                <a16:creationId xmlns:a16="http://schemas.microsoft.com/office/drawing/2014/main" id="{7A652845-B5F1-4F83-8C21-A523DE88AE18}"/>
              </a:ext>
            </a:extLst>
          </p:cNvPr>
          <p:cNvSpPr>
            <a:spLocks noGrp="1"/>
          </p:cNvSpPr>
          <p:nvPr>
            <p:ph idx="1"/>
          </p:nvPr>
        </p:nvSpPr>
        <p:spPr/>
        <p:txBody>
          <a:bodyPr/>
          <a:lstStyle/>
          <a:p>
            <a:pPr>
              <a:buFont typeface="Wingdings" panose="05000000000000000000" pitchFamily="2" charset="2"/>
              <a:buChar char="Ø"/>
            </a:pPr>
            <a:r>
              <a:rPr lang="en-US" dirty="0"/>
              <a:t>Merged HMIS and Census data. Both the datasets has one same attribute i.e., District Name</a:t>
            </a:r>
          </a:p>
          <a:p>
            <a:pPr>
              <a:buFont typeface="Wingdings" panose="05000000000000000000" pitchFamily="2" charset="2"/>
              <a:buChar char="Ø"/>
            </a:pPr>
            <a:r>
              <a:rPr lang="en-US" dirty="0"/>
              <a:t>This attribute is ‘Area Name’ in Census data, and it is ‘Indicator’ in HMIS data</a:t>
            </a:r>
          </a:p>
          <a:p>
            <a:pPr>
              <a:buFont typeface="Wingdings" panose="05000000000000000000" pitchFamily="2" charset="2"/>
              <a:buChar char="Ø"/>
            </a:pPr>
            <a:r>
              <a:rPr lang="en-US" dirty="0"/>
              <a:t>Performed natural join on this common attribute</a:t>
            </a:r>
          </a:p>
          <a:p>
            <a:pPr>
              <a:buFont typeface="Wingdings" panose="05000000000000000000" pitchFamily="2" charset="2"/>
              <a:buChar char="Ø"/>
            </a:pPr>
            <a:r>
              <a:rPr lang="en-US" dirty="0"/>
              <a:t>Conflicts in district names are resolved using edit distance.</a:t>
            </a:r>
          </a:p>
        </p:txBody>
      </p:sp>
      <p:sp>
        <p:nvSpPr>
          <p:cNvPr id="4" name="Footer Placeholder 3">
            <a:extLst>
              <a:ext uri="{FF2B5EF4-FFF2-40B4-BE49-F238E27FC236}">
                <a16:creationId xmlns:a16="http://schemas.microsoft.com/office/drawing/2014/main" id="{50E8BFDB-689E-4FE0-8765-7900D4AF2D92}"/>
              </a:ext>
            </a:extLst>
          </p:cNvPr>
          <p:cNvSpPr>
            <a:spLocks noGrp="1"/>
          </p:cNvSpPr>
          <p:nvPr>
            <p:ph type="ftr" sz="quarter" idx="11"/>
          </p:nvPr>
        </p:nvSpPr>
        <p:spPr/>
        <p:txBody>
          <a:bodyPr/>
          <a:lstStyle/>
          <a:p>
            <a:r>
              <a:rPr lang="en-US"/>
              <a:t>CS685A: Data Mining Project Report</a:t>
            </a:r>
          </a:p>
        </p:txBody>
      </p:sp>
      <p:sp>
        <p:nvSpPr>
          <p:cNvPr id="5" name="Slide Number Placeholder 4">
            <a:extLst>
              <a:ext uri="{FF2B5EF4-FFF2-40B4-BE49-F238E27FC236}">
                <a16:creationId xmlns:a16="http://schemas.microsoft.com/office/drawing/2014/main" id="{FA9BE60F-5668-4021-8F7A-5D51669A28F2}"/>
              </a:ext>
            </a:extLst>
          </p:cNvPr>
          <p:cNvSpPr>
            <a:spLocks noGrp="1"/>
          </p:cNvSpPr>
          <p:nvPr>
            <p:ph type="sldNum" sz="quarter" idx="12"/>
          </p:nvPr>
        </p:nvSpPr>
        <p:spPr/>
        <p:txBody>
          <a:bodyPr/>
          <a:lstStyle/>
          <a:p>
            <a:fld id="{059285FA-53EC-43DB-87DE-B7B076A0056A}" type="slidenum">
              <a:rPr lang="en-US" smtClean="0"/>
              <a:t>10</a:t>
            </a:fld>
            <a:endParaRPr lang="en-US"/>
          </a:p>
        </p:txBody>
      </p:sp>
    </p:spTree>
    <p:extLst>
      <p:ext uri="{BB962C8B-B14F-4D97-AF65-F5344CB8AC3E}">
        <p14:creationId xmlns:p14="http://schemas.microsoft.com/office/powerpoint/2010/main" val="14296326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75845-F274-4086-B74C-020309B6DE2F}"/>
              </a:ext>
            </a:extLst>
          </p:cNvPr>
          <p:cNvSpPr>
            <a:spLocks noGrp="1"/>
          </p:cNvSpPr>
          <p:nvPr>
            <p:ph type="title"/>
          </p:nvPr>
        </p:nvSpPr>
        <p:spPr/>
        <p:txBody>
          <a:bodyPr/>
          <a:lstStyle/>
          <a:p>
            <a:r>
              <a:rPr lang="en-US" dirty="0">
                <a:cs typeface="Calibri Light"/>
              </a:rPr>
              <a:t>Data Exploration</a:t>
            </a:r>
          </a:p>
        </p:txBody>
      </p:sp>
      <p:sp>
        <p:nvSpPr>
          <p:cNvPr id="3" name="Content Placeholder 2">
            <a:extLst>
              <a:ext uri="{FF2B5EF4-FFF2-40B4-BE49-F238E27FC236}">
                <a16:creationId xmlns:a16="http://schemas.microsoft.com/office/drawing/2014/main" id="{E15ED287-53D1-4C44-A271-812C6CBB0410}"/>
              </a:ext>
            </a:extLst>
          </p:cNvPr>
          <p:cNvSpPr>
            <a:spLocks noGrp="1"/>
          </p:cNvSpPr>
          <p:nvPr>
            <p:ph idx="1"/>
          </p:nvPr>
        </p:nvSpPr>
        <p:spPr/>
        <p:txBody>
          <a:bodyPr vert="horz" lIns="0" tIns="45720" rIns="0" bIns="45720" rtlCol="0" anchor="t">
            <a:normAutofit/>
          </a:bodyPr>
          <a:lstStyle/>
          <a:p>
            <a:pPr>
              <a:buFont typeface="Wingdings" panose="05000000000000000000" pitchFamily="2" charset="2"/>
              <a:buChar char="Ø"/>
            </a:pPr>
            <a:r>
              <a:rPr lang="en-US" dirty="0">
                <a:cs typeface="Calibri" panose="020F0502020204030204"/>
              </a:rPr>
              <a:t>Univariate Analysis</a:t>
            </a:r>
          </a:p>
          <a:p>
            <a:pPr>
              <a:buFont typeface="Wingdings" panose="05000000000000000000" pitchFamily="2" charset="2"/>
              <a:buChar char="Ø"/>
            </a:pPr>
            <a:r>
              <a:rPr lang="en-US" dirty="0">
                <a:ea typeface="+mn-lt"/>
                <a:cs typeface="+mn-lt"/>
              </a:rPr>
              <a:t>Independent and Dependent variable identification</a:t>
            </a:r>
          </a:p>
          <a:p>
            <a:pPr>
              <a:buFont typeface="Wingdings" panose="05000000000000000000" pitchFamily="2" charset="2"/>
              <a:buChar char="Ø"/>
            </a:pPr>
            <a:r>
              <a:rPr lang="en-US" dirty="0">
                <a:ea typeface="+mn-lt"/>
                <a:cs typeface="+mn-lt"/>
              </a:rPr>
              <a:t>Multivariate Analysis</a:t>
            </a:r>
          </a:p>
          <a:p>
            <a:pPr>
              <a:buFont typeface="Wingdings" panose="05000000000000000000" pitchFamily="2" charset="2"/>
              <a:buChar char="Ø"/>
            </a:pPr>
            <a:r>
              <a:rPr lang="en-US" dirty="0">
                <a:ea typeface="+mn-lt"/>
                <a:cs typeface="+mn-lt"/>
              </a:rPr>
              <a:t>Missing Value Treatment</a:t>
            </a:r>
          </a:p>
          <a:p>
            <a:pPr>
              <a:buFont typeface="Wingdings" panose="05000000000000000000" pitchFamily="2" charset="2"/>
              <a:buChar char="Ø"/>
            </a:pPr>
            <a:r>
              <a:rPr lang="en-US" dirty="0">
                <a:ea typeface="+mn-lt"/>
                <a:cs typeface="+mn-lt"/>
              </a:rPr>
              <a:t>Outlier Analysis</a:t>
            </a:r>
          </a:p>
        </p:txBody>
      </p:sp>
      <p:sp>
        <p:nvSpPr>
          <p:cNvPr id="4" name="Footer Placeholder 3">
            <a:extLst>
              <a:ext uri="{FF2B5EF4-FFF2-40B4-BE49-F238E27FC236}">
                <a16:creationId xmlns:a16="http://schemas.microsoft.com/office/drawing/2014/main" id="{828F70A3-87F0-4C35-AD91-38EB0BADEAF1}"/>
              </a:ext>
            </a:extLst>
          </p:cNvPr>
          <p:cNvSpPr>
            <a:spLocks noGrp="1"/>
          </p:cNvSpPr>
          <p:nvPr>
            <p:ph type="ftr" sz="quarter" idx="11"/>
          </p:nvPr>
        </p:nvSpPr>
        <p:spPr/>
        <p:txBody>
          <a:bodyPr/>
          <a:lstStyle/>
          <a:p>
            <a:r>
              <a:rPr lang="en-US"/>
              <a:t>CS685A: Data Mining Project Report</a:t>
            </a:r>
          </a:p>
        </p:txBody>
      </p:sp>
      <p:sp>
        <p:nvSpPr>
          <p:cNvPr id="5" name="Slide Number Placeholder 4">
            <a:extLst>
              <a:ext uri="{FF2B5EF4-FFF2-40B4-BE49-F238E27FC236}">
                <a16:creationId xmlns:a16="http://schemas.microsoft.com/office/drawing/2014/main" id="{AB376FEB-3A55-4564-A03B-E5E3047DD916}"/>
              </a:ext>
            </a:extLst>
          </p:cNvPr>
          <p:cNvSpPr>
            <a:spLocks noGrp="1"/>
          </p:cNvSpPr>
          <p:nvPr>
            <p:ph type="sldNum" sz="quarter" idx="12"/>
          </p:nvPr>
        </p:nvSpPr>
        <p:spPr/>
        <p:txBody>
          <a:bodyPr/>
          <a:lstStyle/>
          <a:p>
            <a:fld id="{059285FA-53EC-43DB-87DE-B7B076A0056A}" type="slidenum">
              <a:rPr lang="en-US" smtClean="0"/>
              <a:t>11</a:t>
            </a:fld>
            <a:endParaRPr lang="en-US"/>
          </a:p>
        </p:txBody>
      </p:sp>
    </p:spTree>
    <p:extLst>
      <p:ext uri="{BB962C8B-B14F-4D97-AF65-F5344CB8AC3E}">
        <p14:creationId xmlns:p14="http://schemas.microsoft.com/office/powerpoint/2010/main" val="32729133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E071A-5708-4B35-AD9D-D1BD4B45336B}"/>
              </a:ext>
            </a:extLst>
          </p:cNvPr>
          <p:cNvSpPr>
            <a:spLocks noGrp="1"/>
          </p:cNvSpPr>
          <p:nvPr>
            <p:ph type="title"/>
          </p:nvPr>
        </p:nvSpPr>
        <p:spPr/>
        <p:txBody>
          <a:bodyPr/>
          <a:lstStyle/>
          <a:p>
            <a:r>
              <a:rPr lang="en-US" dirty="0">
                <a:cs typeface="Calibri Light"/>
              </a:rPr>
              <a:t>Univariate Analysis</a:t>
            </a:r>
            <a:endParaRPr lang="en-US" dirty="0"/>
          </a:p>
        </p:txBody>
      </p:sp>
      <p:sp>
        <p:nvSpPr>
          <p:cNvPr id="3" name="Content Placeholder 2">
            <a:extLst>
              <a:ext uri="{FF2B5EF4-FFF2-40B4-BE49-F238E27FC236}">
                <a16:creationId xmlns:a16="http://schemas.microsoft.com/office/drawing/2014/main" id="{489FA64B-8F3F-48FA-87A1-DA56E4236646}"/>
              </a:ext>
            </a:extLst>
          </p:cNvPr>
          <p:cNvSpPr>
            <a:spLocks noGrp="1"/>
          </p:cNvSpPr>
          <p:nvPr>
            <p:ph idx="1"/>
          </p:nvPr>
        </p:nvSpPr>
        <p:spPr/>
        <p:txBody>
          <a:bodyPr vert="horz" lIns="0" tIns="45720" rIns="0" bIns="45720" rtlCol="0" anchor="t">
            <a:normAutofit/>
          </a:bodyPr>
          <a:lstStyle/>
          <a:p>
            <a:pPr>
              <a:buFont typeface="Wingdings" panose="05000000000000000000" pitchFamily="2" charset="2"/>
              <a:buChar char="Ø"/>
            </a:pPr>
            <a:r>
              <a:rPr lang="en-US" dirty="0">
                <a:cs typeface="Calibri" panose="020F0502020204030204"/>
              </a:rPr>
              <a:t>Exploring variables/attributes one by one</a:t>
            </a:r>
          </a:p>
          <a:p>
            <a:pPr>
              <a:buFont typeface="Wingdings" panose="05000000000000000000" pitchFamily="2" charset="2"/>
              <a:buChar char="Ø"/>
            </a:pPr>
            <a:r>
              <a:rPr lang="en-US" dirty="0">
                <a:cs typeface="Calibri" panose="020F0502020204030204"/>
              </a:rPr>
              <a:t>Out of 47 attributes only one is categorical and all the others are numerical</a:t>
            </a:r>
          </a:p>
          <a:p>
            <a:pPr>
              <a:buFont typeface="Wingdings" panose="05000000000000000000" pitchFamily="2" charset="2"/>
              <a:buChar char="Ø"/>
            </a:pPr>
            <a:r>
              <a:rPr lang="en-US" dirty="0">
                <a:ea typeface="+mn-lt"/>
                <a:cs typeface="+mn-lt"/>
              </a:rPr>
              <a:t>Since we are solving regression problem, categorical data "Indicator" is of no use in our prediction. So, we removed it from the data set.</a:t>
            </a:r>
            <a:endParaRPr lang="en-US" dirty="0">
              <a:cs typeface="Calibri" panose="020F0502020204030204"/>
            </a:endParaRPr>
          </a:p>
        </p:txBody>
      </p:sp>
      <p:sp>
        <p:nvSpPr>
          <p:cNvPr id="4" name="Footer Placeholder 3">
            <a:extLst>
              <a:ext uri="{FF2B5EF4-FFF2-40B4-BE49-F238E27FC236}">
                <a16:creationId xmlns:a16="http://schemas.microsoft.com/office/drawing/2014/main" id="{4D4538FA-9EC4-43A1-A8AD-9FD6F2B331F7}"/>
              </a:ext>
            </a:extLst>
          </p:cNvPr>
          <p:cNvSpPr>
            <a:spLocks noGrp="1"/>
          </p:cNvSpPr>
          <p:nvPr>
            <p:ph type="ftr" sz="quarter" idx="11"/>
          </p:nvPr>
        </p:nvSpPr>
        <p:spPr/>
        <p:txBody>
          <a:bodyPr/>
          <a:lstStyle/>
          <a:p>
            <a:r>
              <a:rPr lang="en-US"/>
              <a:t>CS685A: Data Mining Project Report</a:t>
            </a:r>
          </a:p>
        </p:txBody>
      </p:sp>
      <p:sp>
        <p:nvSpPr>
          <p:cNvPr id="5" name="Slide Number Placeholder 4">
            <a:extLst>
              <a:ext uri="{FF2B5EF4-FFF2-40B4-BE49-F238E27FC236}">
                <a16:creationId xmlns:a16="http://schemas.microsoft.com/office/drawing/2014/main" id="{82A7B52A-CAB3-4A95-893F-C2D1D6B8AAA7}"/>
              </a:ext>
            </a:extLst>
          </p:cNvPr>
          <p:cNvSpPr>
            <a:spLocks noGrp="1"/>
          </p:cNvSpPr>
          <p:nvPr>
            <p:ph type="sldNum" sz="quarter" idx="12"/>
          </p:nvPr>
        </p:nvSpPr>
        <p:spPr/>
        <p:txBody>
          <a:bodyPr/>
          <a:lstStyle/>
          <a:p>
            <a:fld id="{059285FA-53EC-43DB-87DE-B7B076A0056A}" type="slidenum">
              <a:rPr lang="en-US" smtClean="0"/>
              <a:t>12</a:t>
            </a:fld>
            <a:endParaRPr lang="en-US"/>
          </a:p>
        </p:txBody>
      </p:sp>
    </p:spTree>
    <p:extLst>
      <p:ext uri="{BB962C8B-B14F-4D97-AF65-F5344CB8AC3E}">
        <p14:creationId xmlns:p14="http://schemas.microsoft.com/office/powerpoint/2010/main" val="35952802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C6438-8DAE-48F1-826C-2153F30C431B}"/>
              </a:ext>
            </a:extLst>
          </p:cNvPr>
          <p:cNvSpPr>
            <a:spLocks noGrp="1"/>
          </p:cNvSpPr>
          <p:nvPr>
            <p:ph type="title"/>
          </p:nvPr>
        </p:nvSpPr>
        <p:spPr/>
        <p:txBody>
          <a:bodyPr/>
          <a:lstStyle/>
          <a:p>
            <a:r>
              <a:rPr lang="en-US" sz="3600" dirty="0">
                <a:ea typeface="+mj-lt"/>
                <a:cs typeface="+mj-lt"/>
              </a:rPr>
              <a:t>Independent and Dependent variable identification</a:t>
            </a:r>
          </a:p>
          <a:p>
            <a:endParaRPr lang="en-US" sz="3600" dirty="0">
              <a:cs typeface="Calibri Light"/>
            </a:endParaRPr>
          </a:p>
        </p:txBody>
      </p:sp>
      <p:sp>
        <p:nvSpPr>
          <p:cNvPr id="3" name="Content Placeholder 2">
            <a:extLst>
              <a:ext uri="{FF2B5EF4-FFF2-40B4-BE49-F238E27FC236}">
                <a16:creationId xmlns:a16="http://schemas.microsoft.com/office/drawing/2014/main" id="{4B5290D1-5352-4F30-9C5A-34623C594C6B}"/>
              </a:ext>
            </a:extLst>
          </p:cNvPr>
          <p:cNvSpPr>
            <a:spLocks noGrp="1"/>
          </p:cNvSpPr>
          <p:nvPr>
            <p:ph idx="1"/>
          </p:nvPr>
        </p:nvSpPr>
        <p:spPr/>
        <p:txBody>
          <a:bodyPr vert="horz" lIns="0" tIns="45720" rIns="0" bIns="45720" rtlCol="0" anchor="t">
            <a:normAutofit/>
          </a:bodyPr>
          <a:lstStyle/>
          <a:p>
            <a:pPr>
              <a:buFont typeface="Wingdings" panose="05000000000000000000" pitchFamily="2" charset="2"/>
              <a:buChar char="Ø"/>
            </a:pPr>
            <a:r>
              <a:rPr lang="en-US" dirty="0">
                <a:ea typeface="+mn-lt"/>
                <a:cs typeface="+mn-lt"/>
              </a:rPr>
              <a:t>Identify Predictor (Input) and Target (output) variables.</a:t>
            </a:r>
            <a:endParaRPr lang="en-US" dirty="0">
              <a:cs typeface="Calibri"/>
            </a:endParaRPr>
          </a:p>
          <a:p>
            <a:pPr>
              <a:buFont typeface="Wingdings" panose="05000000000000000000" pitchFamily="2" charset="2"/>
              <a:buChar char="Ø"/>
            </a:pPr>
            <a:r>
              <a:rPr lang="en-US" dirty="0">
                <a:ea typeface="+mn-lt"/>
                <a:cs typeface="+mn-lt"/>
              </a:rPr>
              <a:t>Case 1: Predicting number of Births in a year</a:t>
            </a:r>
          </a:p>
          <a:p>
            <a:pPr marL="543560" lvl="1" indent="-342900">
              <a:buFont typeface="Courier New" panose="02070309020205020404" pitchFamily="49" charset="0"/>
              <a:buChar char="o"/>
            </a:pPr>
            <a:r>
              <a:rPr lang="en-US" dirty="0">
                <a:ea typeface="+mn-lt"/>
                <a:cs typeface="+mn-lt"/>
              </a:rPr>
              <a:t>Independent\Target attribute: ’Total Number of reported live births’</a:t>
            </a:r>
          </a:p>
          <a:p>
            <a:pPr marL="543560" lvl="1" indent="-342900">
              <a:buFont typeface="Courier New" panose="02070309020205020404" pitchFamily="49" charset="0"/>
              <a:buChar char="o"/>
            </a:pPr>
            <a:r>
              <a:rPr lang="en-US" dirty="0">
                <a:ea typeface="+mn-lt"/>
                <a:cs typeface="+mn-lt"/>
              </a:rPr>
              <a:t>Dependent attributes: Rest 45 attributes of the dataset.</a:t>
            </a:r>
          </a:p>
          <a:p>
            <a:pPr>
              <a:buFont typeface="Wingdings" panose="05000000000000000000" pitchFamily="2" charset="2"/>
              <a:buChar char="Ø"/>
            </a:pPr>
            <a:r>
              <a:rPr lang="en-US" dirty="0">
                <a:ea typeface="+mn-lt"/>
                <a:cs typeface="+mn-lt"/>
              </a:rPr>
              <a:t>Case 2: Predicting number of Still-Births in a year</a:t>
            </a:r>
          </a:p>
          <a:p>
            <a:pPr marL="543560" lvl="1" indent="-342900">
              <a:buFont typeface="Courier New" panose="02070309020205020404" pitchFamily="49" charset="0"/>
              <a:buChar char="o"/>
            </a:pPr>
            <a:r>
              <a:rPr lang="en-US" dirty="0">
                <a:ea typeface="+mn-lt"/>
                <a:cs typeface="+mn-lt"/>
              </a:rPr>
              <a:t>Independent\Target attribute: ’Total Number of reported Still Births’</a:t>
            </a:r>
          </a:p>
          <a:p>
            <a:pPr marL="543560" lvl="1" indent="-342900">
              <a:buFont typeface="Courier New" panose="02070309020205020404" pitchFamily="49" charset="0"/>
              <a:buChar char="o"/>
            </a:pPr>
            <a:r>
              <a:rPr lang="en-US" dirty="0">
                <a:ea typeface="+mn-lt"/>
                <a:cs typeface="+mn-lt"/>
              </a:rPr>
              <a:t>Dependent attributes: Rest 45 attributes of the dataset.</a:t>
            </a:r>
          </a:p>
          <a:p>
            <a:pPr>
              <a:buFont typeface="Wingdings" panose="05000000000000000000" pitchFamily="2" charset="2"/>
              <a:buChar char="Ø"/>
            </a:pPr>
            <a:r>
              <a:rPr lang="en-US" dirty="0">
                <a:ea typeface="+mn-lt"/>
                <a:cs typeface="+mn-lt"/>
              </a:rPr>
              <a:t>Case 3: Predicting number of Infant-Deaths in a year</a:t>
            </a:r>
          </a:p>
          <a:p>
            <a:pPr marL="543560" lvl="1" indent="-342900">
              <a:buFont typeface="Courier New" panose="02070309020205020404" pitchFamily="49" charset="0"/>
              <a:buChar char="o"/>
            </a:pPr>
            <a:r>
              <a:rPr lang="en-US" dirty="0">
                <a:ea typeface="+mn-lt"/>
                <a:cs typeface="+mn-lt"/>
              </a:rPr>
              <a:t>Independent\Target attribute: ’Total Number of reported Infant Deaths’</a:t>
            </a:r>
            <a:endParaRPr lang="en-US" dirty="0">
              <a:cs typeface="Calibri" panose="020F0502020204030204"/>
            </a:endParaRPr>
          </a:p>
          <a:p>
            <a:pPr marL="543560" lvl="1" indent="-342900">
              <a:buFont typeface="Courier New" panose="02070309020205020404" pitchFamily="49" charset="0"/>
              <a:buChar char="o"/>
            </a:pPr>
            <a:r>
              <a:rPr lang="en-US" dirty="0">
                <a:ea typeface="+mn-lt"/>
                <a:cs typeface="+mn-lt"/>
              </a:rPr>
              <a:t>Dependent attributes: Rest 45 attributes of the dataset.</a:t>
            </a:r>
            <a:endParaRPr lang="en-US" dirty="0">
              <a:cs typeface="Calibri"/>
            </a:endParaRPr>
          </a:p>
        </p:txBody>
      </p:sp>
      <p:sp>
        <p:nvSpPr>
          <p:cNvPr id="4" name="Footer Placeholder 3">
            <a:extLst>
              <a:ext uri="{FF2B5EF4-FFF2-40B4-BE49-F238E27FC236}">
                <a16:creationId xmlns:a16="http://schemas.microsoft.com/office/drawing/2014/main" id="{00D3D299-CE6A-4DF1-BBA2-4A662DD10F49}"/>
              </a:ext>
            </a:extLst>
          </p:cNvPr>
          <p:cNvSpPr>
            <a:spLocks noGrp="1"/>
          </p:cNvSpPr>
          <p:nvPr>
            <p:ph type="ftr" sz="quarter" idx="11"/>
          </p:nvPr>
        </p:nvSpPr>
        <p:spPr/>
        <p:txBody>
          <a:bodyPr/>
          <a:lstStyle/>
          <a:p>
            <a:r>
              <a:rPr lang="en-US"/>
              <a:t>CS685A: Data Mining Project Report</a:t>
            </a:r>
          </a:p>
        </p:txBody>
      </p:sp>
      <p:sp>
        <p:nvSpPr>
          <p:cNvPr id="5" name="Slide Number Placeholder 4">
            <a:extLst>
              <a:ext uri="{FF2B5EF4-FFF2-40B4-BE49-F238E27FC236}">
                <a16:creationId xmlns:a16="http://schemas.microsoft.com/office/drawing/2014/main" id="{5C304890-3C04-4AD6-B4CC-9F703322AE87}"/>
              </a:ext>
            </a:extLst>
          </p:cNvPr>
          <p:cNvSpPr>
            <a:spLocks noGrp="1"/>
          </p:cNvSpPr>
          <p:nvPr>
            <p:ph type="sldNum" sz="quarter" idx="12"/>
          </p:nvPr>
        </p:nvSpPr>
        <p:spPr/>
        <p:txBody>
          <a:bodyPr/>
          <a:lstStyle/>
          <a:p>
            <a:fld id="{059285FA-53EC-43DB-87DE-B7B076A0056A}" type="slidenum">
              <a:rPr lang="en-US" smtClean="0"/>
              <a:t>13</a:t>
            </a:fld>
            <a:endParaRPr lang="en-US"/>
          </a:p>
        </p:txBody>
      </p:sp>
    </p:spTree>
    <p:extLst>
      <p:ext uri="{BB962C8B-B14F-4D97-AF65-F5344CB8AC3E}">
        <p14:creationId xmlns:p14="http://schemas.microsoft.com/office/powerpoint/2010/main" val="35603781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12">
            <a:extLst>
              <a:ext uri="{FF2B5EF4-FFF2-40B4-BE49-F238E27FC236}">
                <a16:creationId xmlns:a16="http://schemas.microsoft.com/office/drawing/2014/main" id="{25C8D2C1-DA83-420D-9635-D52CE066B5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8" name="Rectangle 14">
            <a:extLst>
              <a:ext uri="{FF2B5EF4-FFF2-40B4-BE49-F238E27FC236}">
                <a16:creationId xmlns:a16="http://schemas.microsoft.com/office/drawing/2014/main" id="{434F74C9-6A0B-409E-AD1C-45B58BE91B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39" name="Straight Connector 16">
            <a:extLst>
              <a:ext uri="{FF2B5EF4-FFF2-40B4-BE49-F238E27FC236}">
                <a16:creationId xmlns:a16="http://schemas.microsoft.com/office/drawing/2014/main" id="{F5486A9D-1265-4B57-91E6-68E666B978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8" name="Picture 8" descr="A picture containing clock&#10;&#10;Description automatically generated">
            <a:extLst>
              <a:ext uri="{FF2B5EF4-FFF2-40B4-BE49-F238E27FC236}">
                <a16:creationId xmlns:a16="http://schemas.microsoft.com/office/drawing/2014/main" id="{BA2D3534-5288-42A9-BB89-9FA5B56EF979}"/>
              </a:ext>
            </a:extLst>
          </p:cNvPr>
          <p:cNvPicPr>
            <a:picLocks noChangeAspect="1"/>
          </p:cNvPicPr>
          <p:nvPr/>
        </p:nvPicPr>
        <p:blipFill rotWithShape="1">
          <a:blip r:embed="rId2"/>
          <a:srcRect t="5808" r="2" b="6165"/>
          <a:stretch/>
        </p:blipFill>
        <p:spPr>
          <a:xfrm>
            <a:off x="186920" y="28764"/>
            <a:ext cx="6909910" cy="6196633"/>
          </a:xfrm>
          <a:prstGeom prst="rect">
            <a:avLst/>
          </a:prstGeom>
        </p:spPr>
      </p:pic>
      <p:sp>
        <p:nvSpPr>
          <p:cNvPr id="40" name="Rectangle 18">
            <a:extLst>
              <a:ext uri="{FF2B5EF4-FFF2-40B4-BE49-F238E27FC236}">
                <a16:creationId xmlns:a16="http://schemas.microsoft.com/office/drawing/2014/main" id="{E9ED41B5-F9B0-4DE1-8C59-A980468A70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7613486" y="0"/>
            <a:ext cx="458473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6EBC88D-4EA3-45B1-9CBD-5BFFFD055D32}"/>
              </a:ext>
            </a:extLst>
          </p:cNvPr>
          <p:cNvSpPr>
            <a:spLocks noGrp="1"/>
          </p:cNvSpPr>
          <p:nvPr>
            <p:ph type="title"/>
          </p:nvPr>
        </p:nvSpPr>
        <p:spPr>
          <a:xfrm>
            <a:off x="8096885" y="640080"/>
            <a:ext cx="3659246" cy="2926080"/>
          </a:xfrm>
        </p:spPr>
        <p:txBody>
          <a:bodyPr vert="horz" lIns="91440" tIns="45720" rIns="91440" bIns="45720" rtlCol="0" anchor="b">
            <a:normAutofit/>
          </a:bodyPr>
          <a:lstStyle/>
          <a:p>
            <a:r>
              <a:rPr lang="en-US" sz="4400">
                <a:solidFill>
                  <a:srgbClr val="FFFFFF"/>
                </a:solidFill>
              </a:rPr>
              <a:t>Multivariate Analysis</a:t>
            </a:r>
          </a:p>
        </p:txBody>
      </p:sp>
      <p:sp>
        <p:nvSpPr>
          <p:cNvPr id="4" name="Footer Placeholder 3">
            <a:extLst>
              <a:ext uri="{FF2B5EF4-FFF2-40B4-BE49-F238E27FC236}">
                <a16:creationId xmlns:a16="http://schemas.microsoft.com/office/drawing/2014/main" id="{4117AF1C-BC3B-4413-86B4-2B7FACD6D400}"/>
              </a:ext>
            </a:extLst>
          </p:cNvPr>
          <p:cNvSpPr>
            <a:spLocks noGrp="1"/>
          </p:cNvSpPr>
          <p:nvPr>
            <p:ph type="ftr" sz="quarter" idx="11"/>
          </p:nvPr>
        </p:nvSpPr>
        <p:spPr>
          <a:xfrm>
            <a:off x="274849" y="6459785"/>
            <a:ext cx="7050183" cy="365125"/>
          </a:xfrm>
        </p:spPr>
        <p:txBody>
          <a:bodyPr vert="horz" lIns="91440" tIns="45720" rIns="91440" bIns="45720" rtlCol="0" anchor="ctr">
            <a:normAutofit/>
          </a:bodyPr>
          <a:lstStyle/>
          <a:p>
            <a:pPr algn="l" defTabSz="914400">
              <a:spcAft>
                <a:spcPts val="600"/>
              </a:spcAft>
            </a:pPr>
            <a:r>
              <a:rPr lang="en-US" kern="1200" cap="all" baseline="0">
                <a:solidFill>
                  <a:srgbClr val="FFFFFF"/>
                </a:solidFill>
                <a:latin typeface="+mn-lt"/>
                <a:ea typeface="+mn-ea"/>
                <a:cs typeface="+mn-cs"/>
              </a:rPr>
              <a:t>CS685A: Data Mining Project Report</a:t>
            </a:r>
          </a:p>
        </p:txBody>
      </p:sp>
      <p:sp>
        <p:nvSpPr>
          <p:cNvPr id="41" name="Rectangle 20">
            <a:extLst>
              <a:ext uri="{FF2B5EF4-FFF2-40B4-BE49-F238E27FC236}">
                <a16:creationId xmlns:a16="http://schemas.microsoft.com/office/drawing/2014/main" id="{C482A030-873A-4216-B6A6-C3348B9CA2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906"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lide Number Placeholder 4">
            <a:extLst>
              <a:ext uri="{FF2B5EF4-FFF2-40B4-BE49-F238E27FC236}">
                <a16:creationId xmlns:a16="http://schemas.microsoft.com/office/drawing/2014/main" id="{AB643E29-BF2A-4DED-AEC3-DC7EFFECD2B5}"/>
              </a:ext>
            </a:extLst>
          </p:cNvPr>
          <p:cNvSpPr>
            <a:spLocks noGrp="1"/>
          </p:cNvSpPr>
          <p:nvPr>
            <p:ph type="sldNum" sz="quarter" idx="12"/>
          </p:nvPr>
        </p:nvSpPr>
        <p:spPr>
          <a:xfrm>
            <a:off x="11030574" y="6459785"/>
            <a:ext cx="725557" cy="365125"/>
          </a:xfrm>
        </p:spPr>
        <p:txBody>
          <a:bodyPr vert="horz" lIns="91440" tIns="45720" rIns="91440" bIns="45720" rtlCol="0" anchor="ctr">
            <a:normAutofit/>
          </a:bodyPr>
          <a:lstStyle/>
          <a:p>
            <a:pPr defTabSz="914400">
              <a:spcAft>
                <a:spcPts val="600"/>
              </a:spcAft>
            </a:pPr>
            <a:fld id="{059285FA-53EC-43DB-87DE-B7B076A0056A}" type="slidenum">
              <a:rPr lang="en-US" smtClean="0"/>
              <a:pPr defTabSz="914400">
                <a:spcAft>
                  <a:spcPts val="600"/>
                </a:spcAft>
              </a:pPr>
              <a:t>14</a:t>
            </a:fld>
            <a:endParaRPr lang="en-US"/>
          </a:p>
        </p:txBody>
      </p:sp>
      <p:sp>
        <p:nvSpPr>
          <p:cNvPr id="9" name="TextBox 8">
            <a:extLst>
              <a:ext uri="{FF2B5EF4-FFF2-40B4-BE49-F238E27FC236}">
                <a16:creationId xmlns:a16="http://schemas.microsoft.com/office/drawing/2014/main" id="{C4B9DFE5-190B-48E4-B07D-99E68A7A06E9}"/>
              </a:ext>
            </a:extLst>
          </p:cNvPr>
          <p:cNvSpPr txBox="1"/>
          <p:nvPr/>
        </p:nvSpPr>
        <p:spPr>
          <a:xfrm>
            <a:off x="8103079" y="3804249"/>
            <a:ext cx="3533954"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gn="just">
              <a:buAutoNum type="arabicPeriod"/>
            </a:pPr>
            <a:r>
              <a:rPr lang="en-US" dirty="0">
                <a:solidFill>
                  <a:schemeClr val="bg1"/>
                </a:solidFill>
              </a:rPr>
              <a:t>HeatMap of Collinear matrix of dataset</a:t>
            </a:r>
            <a:endParaRPr lang="en-US" dirty="0">
              <a:solidFill>
                <a:schemeClr val="bg1"/>
              </a:solidFill>
              <a:cs typeface="Calibri"/>
            </a:endParaRPr>
          </a:p>
          <a:p>
            <a:pPr marL="342900" indent="-342900" algn="just">
              <a:buAutoNum type="arabicPeriod"/>
            </a:pPr>
            <a:r>
              <a:rPr lang="en-US" dirty="0">
                <a:solidFill>
                  <a:schemeClr val="bg1"/>
                </a:solidFill>
                <a:cs typeface="Calibri"/>
              </a:rPr>
              <a:t>Dark squares in the HeatMap shows high correlation between the attributes</a:t>
            </a:r>
          </a:p>
        </p:txBody>
      </p:sp>
    </p:spTree>
    <p:extLst>
      <p:ext uri="{BB962C8B-B14F-4D97-AF65-F5344CB8AC3E}">
        <p14:creationId xmlns:p14="http://schemas.microsoft.com/office/powerpoint/2010/main" val="26595207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19">
            <a:extLst>
              <a:ext uri="{FF2B5EF4-FFF2-40B4-BE49-F238E27FC236}">
                <a16:creationId xmlns:a16="http://schemas.microsoft.com/office/drawing/2014/main" id="{311973C2-EB8B-452A-A698-4A252FD3A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7" name="Rectangle 21">
            <a:extLst>
              <a:ext uri="{FF2B5EF4-FFF2-40B4-BE49-F238E27FC236}">
                <a16:creationId xmlns:a16="http://schemas.microsoft.com/office/drawing/2014/main" id="{10162E77-11AD-44A7-84EC-40C59EEFBD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3FCB73-0BCE-4061-8C05-6CB5DBA53CDC}"/>
              </a:ext>
            </a:extLst>
          </p:cNvPr>
          <p:cNvSpPr>
            <a:spLocks noGrp="1"/>
          </p:cNvSpPr>
          <p:nvPr>
            <p:ph type="title"/>
          </p:nvPr>
        </p:nvSpPr>
        <p:spPr>
          <a:xfrm>
            <a:off x="5181601" y="634946"/>
            <a:ext cx="6368142" cy="1450757"/>
          </a:xfrm>
        </p:spPr>
        <p:txBody>
          <a:bodyPr vert="horz" lIns="91440" tIns="45720" rIns="91440" bIns="45720" rtlCol="0" anchor="b">
            <a:normAutofit/>
          </a:bodyPr>
          <a:lstStyle/>
          <a:p>
            <a:r>
              <a:rPr lang="en-US" kern="1200" spc="-50" baseline="0" dirty="0">
                <a:solidFill>
                  <a:schemeClr val="tx1">
                    <a:lumMod val="75000"/>
                    <a:lumOff val="25000"/>
                  </a:schemeClr>
                </a:solidFill>
                <a:latin typeface="+mj-lt"/>
                <a:ea typeface="+mj-ea"/>
                <a:cs typeface="+mj-cs"/>
              </a:rPr>
              <a:t>Missing Value Treatment</a:t>
            </a:r>
          </a:p>
        </p:txBody>
      </p:sp>
      <p:pic>
        <p:nvPicPr>
          <p:cNvPr id="28" name="Picture 15">
            <a:extLst>
              <a:ext uri="{FF2B5EF4-FFF2-40B4-BE49-F238E27FC236}">
                <a16:creationId xmlns:a16="http://schemas.microsoft.com/office/drawing/2014/main" id="{40AD1247-66E9-4417-8675-BE6AD6ACA5EF}"/>
              </a:ext>
            </a:extLst>
          </p:cNvPr>
          <p:cNvPicPr>
            <a:picLocks noChangeAspect="1"/>
          </p:cNvPicPr>
          <p:nvPr/>
        </p:nvPicPr>
        <p:blipFill rotWithShape="1">
          <a:blip r:embed="rId2"/>
          <a:srcRect l="27576" r="30080" b="-5"/>
          <a:stretch/>
        </p:blipFill>
        <p:spPr>
          <a:xfrm>
            <a:off x="20" y="-12128"/>
            <a:ext cx="4654276" cy="6870127"/>
          </a:xfrm>
          <a:prstGeom prst="rect">
            <a:avLst/>
          </a:prstGeom>
        </p:spPr>
      </p:pic>
      <p:cxnSp>
        <p:nvCxnSpPr>
          <p:cNvPr id="29" name="Straight Connector 23">
            <a:extLst>
              <a:ext uri="{FF2B5EF4-FFF2-40B4-BE49-F238E27FC236}">
                <a16:creationId xmlns:a16="http://schemas.microsoft.com/office/drawing/2014/main" id="{5AB158E9-1B40-4CD6-95F0-95CA11DF7B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87617" y="2085703"/>
            <a:ext cx="6170686"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18D1C91-2057-4D86-A2AA-5B3DD86406DA}"/>
              </a:ext>
            </a:extLst>
          </p:cNvPr>
          <p:cNvSpPr txBox="1"/>
          <p:nvPr/>
        </p:nvSpPr>
        <p:spPr>
          <a:xfrm>
            <a:off x="5181601" y="2198914"/>
            <a:ext cx="6368142" cy="3670180"/>
          </a:xfrm>
          <a:prstGeom prst="rect">
            <a:avLst/>
          </a:prstGeom>
        </p:spPr>
        <p:txBody>
          <a:bodyPr rot="0" spcFirstLastPara="0" vertOverflow="overflow" horzOverflow="overflow" vert="horz" lIns="0" tIns="45720" rIns="0" bIns="45720" numCol="1" spcCol="0" rtlCol="0" fromWordArt="0" anchorCtr="0" forceAA="0" compatLnSpc="1">
            <a:prstTxWarp prst="textNoShape">
              <a:avLst/>
            </a:prstTxWarp>
            <a:normAutofit/>
          </a:bodyPr>
          <a:lstStyle/>
          <a:p>
            <a:pPr marL="342900" indent="-342900" defTabSz="914400">
              <a:lnSpc>
                <a:spcPct val="90000"/>
              </a:lnSpc>
              <a:spcAft>
                <a:spcPts val="600"/>
              </a:spcAft>
              <a:buClr>
                <a:schemeClr val="accent1"/>
              </a:buClr>
              <a:buFont typeface="Wingdings" panose="05000000000000000000" pitchFamily="2" charset="2"/>
              <a:buChar char="Ø"/>
            </a:pPr>
            <a:r>
              <a:rPr lang="en-US" dirty="0">
                <a:solidFill>
                  <a:schemeClr val="tx1">
                    <a:lumMod val="75000"/>
                    <a:lumOff val="25000"/>
                  </a:schemeClr>
                </a:solidFill>
              </a:rPr>
              <a:t>Most tricky part of this data exploration as there are no NaN values in our dataset at this stage.</a:t>
            </a:r>
          </a:p>
          <a:p>
            <a:pPr marL="342900" indent="-342900" defTabSz="914400">
              <a:lnSpc>
                <a:spcPct val="90000"/>
              </a:lnSpc>
              <a:spcAft>
                <a:spcPts val="600"/>
              </a:spcAft>
              <a:buClr>
                <a:schemeClr val="accent1"/>
              </a:buClr>
              <a:buFont typeface="Wingdings" panose="05000000000000000000" pitchFamily="2" charset="2"/>
              <a:buChar char="Ø"/>
            </a:pPr>
            <a:r>
              <a:rPr lang="en-US" dirty="0">
                <a:solidFill>
                  <a:schemeClr val="tx1">
                    <a:lumMod val="75000"/>
                    <a:lumOff val="25000"/>
                  </a:schemeClr>
                </a:solidFill>
              </a:rPr>
              <a:t>All NaN values in Census data were taken care at the individual pre-processing of the census files </a:t>
            </a:r>
          </a:p>
          <a:p>
            <a:pPr marL="342900" indent="-342900" defTabSz="914400">
              <a:lnSpc>
                <a:spcPct val="90000"/>
              </a:lnSpc>
              <a:spcAft>
                <a:spcPts val="600"/>
              </a:spcAft>
              <a:buClr>
                <a:schemeClr val="accent1"/>
              </a:buClr>
              <a:buFont typeface="Wingdings" panose="05000000000000000000" pitchFamily="2" charset="2"/>
              <a:buChar char="Ø"/>
            </a:pPr>
            <a:r>
              <a:rPr lang="en-US" dirty="0">
                <a:solidFill>
                  <a:schemeClr val="tx1">
                    <a:lumMod val="75000"/>
                    <a:lumOff val="25000"/>
                  </a:schemeClr>
                </a:solidFill>
              </a:rPr>
              <a:t>In HMIS data there are no NaN values but there are values which are equal to zero.</a:t>
            </a:r>
          </a:p>
          <a:p>
            <a:pPr marL="342900" indent="-342900" defTabSz="914400">
              <a:lnSpc>
                <a:spcPct val="90000"/>
              </a:lnSpc>
              <a:spcAft>
                <a:spcPts val="600"/>
              </a:spcAft>
              <a:buClr>
                <a:schemeClr val="accent1"/>
              </a:buClr>
              <a:buFont typeface="Wingdings" panose="05000000000000000000" pitchFamily="2" charset="2"/>
              <a:buChar char="Ø"/>
            </a:pPr>
            <a:r>
              <a:rPr lang="en-US" dirty="0">
                <a:solidFill>
                  <a:schemeClr val="tx1">
                    <a:lumMod val="75000"/>
                    <a:lumOff val="25000"/>
                  </a:schemeClr>
                </a:solidFill>
              </a:rPr>
              <a:t>The tricky part is whether these zero values are missing values or actual value of the data example is zero.</a:t>
            </a:r>
          </a:p>
        </p:txBody>
      </p:sp>
      <p:sp>
        <p:nvSpPr>
          <p:cNvPr id="4" name="Footer Placeholder 3">
            <a:extLst>
              <a:ext uri="{FF2B5EF4-FFF2-40B4-BE49-F238E27FC236}">
                <a16:creationId xmlns:a16="http://schemas.microsoft.com/office/drawing/2014/main" id="{1AA09C88-C77D-41FB-B52F-87224ECC2F31}"/>
              </a:ext>
            </a:extLst>
          </p:cNvPr>
          <p:cNvSpPr>
            <a:spLocks noGrp="1"/>
          </p:cNvSpPr>
          <p:nvPr>
            <p:ph type="ftr" sz="quarter" idx="11"/>
          </p:nvPr>
        </p:nvSpPr>
        <p:spPr>
          <a:xfrm>
            <a:off x="5181601" y="6459785"/>
            <a:ext cx="3739340" cy="365125"/>
          </a:xfrm>
        </p:spPr>
        <p:txBody>
          <a:bodyPr vert="horz" lIns="91440" tIns="45720" rIns="91440" bIns="45720" rtlCol="0" anchor="ctr">
            <a:normAutofit/>
          </a:bodyPr>
          <a:lstStyle/>
          <a:p>
            <a:pPr algn="l" defTabSz="914400">
              <a:spcAft>
                <a:spcPts val="600"/>
              </a:spcAft>
            </a:pPr>
            <a:r>
              <a:rPr lang="en-US" kern="1200" cap="all" baseline="0">
                <a:solidFill>
                  <a:schemeClr val="tx1">
                    <a:lumMod val="75000"/>
                    <a:lumOff val="25000"/>
                  </a:schemeClr>
                </a:solidFill>
                <a:latin typeface="+mn-lt"/>
                <a:ea typeface="+mn-ea"/>
                <a:cs typeface="+mn-cs"/>
              </a:rPr>
              <a:t>CS685A: Data Mining Project Report</a:t>
            </a:r>
          </a:p>
        </p:txBody>
      </p:sp>
      <p:sp>
        <p:nvSpPr>
          <p:cNvPr id="5" name="Slide Number Placeholder 4">
            <a:extLst>
              <a:ext uri="{FF2B5EF4-FFF2-40B4-BE49-F238E27FC236}">
                <a16:creationId xmlns:a16="http://schemas.microsoft.com/office/drawing/2014/main" id="{3F2818DA-F165-4893-AC88-DB6659AD7CFA}"/>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defTabSz="914400">
              <a:spcAft>
                <a:spcPts val="600"/>
              </a:spcAft>
            </a:pPr>
            <a:fld id="{059285FA-53EC-43DB-87DE-B7B076A0056A}" type="slidenum">
              <a:rPr lang="en-US">
                <a:solidFill>
                  <a:schemeClr val="tx1">
                    <a:lumMod val="75000"/>
                    <a:lumOff val="25000"/>
                  </a:schemeClr>
                </a:solidFill>
              </a:rPr>
              <a:pPr defTabSz="914400">
                <a:spcAft>
                  <a:spcPts val="600"/>
                </a:spcAft>
              </a:pPr>
              <a:t>15</a:t>
            </a:fld>
            <a:endParaRPr lang="en-US">
              <a:solidFill>
                <a:schemeClr val="tx1">
                  <a:lumMod val="75000"/>
                  <a:lumOff val="25000"/>
                </a:schemeClr>
              </a:solidFill>
            </a:endParaRPr>
          </a:p>
        </p:txBody>
      </p:sp>
    </p:spTree>
    <p:extLst>
      <p:ext uri="{BB962C8B-B14F-4D97-AF65-F5344CB8AC3E}">
        <p14:creationId xmlns:p14="http://schemas.microsoft.com/office/powerpoint/2010/main" val="1013800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4CC594A-A820-450F-B363-C19201FCFE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9FAB3DA-E9ED-4574-ABCC-378BC0FF1B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73E2C01-8BA6-4458-A7A9-08EA345CC323}"/>
              </a:ext>
            </a:extLst>
          </p:cNvPr>
          <p:cNvSpPr>
            <a:spLocks noGrp="1"/>
          </p:cNvSpPr>
          <p:nvPr>
            <p:ph type="title"/>
          </p:nvPr>
        </p:nvSpPr>
        <p:spPr>
          <a:xfrm>
            <a:off x="492370" y="516835"/>
            <a:ext cx="3084844" cy="2103875"/>
          </a:xfrm>
        </p:spPr>
        <p:txBody>
          <a:bodyPr>
            <a:normAutofit/>
          </a:bodyPr>
          <a:lstStyle/>
          <a:p>
            <a:r>
              <a:rPr lang="en-US" sz="3600">
                <a:solidFill>
                  <a:srgbClr val="FFFFFF"/>
                </a:solidFill>
              </a:rPr>
              <a:t>Outlier Analysis</a:t>
            </a:r>
          </a:p>
        </p:txBody>
      </p:sp>
      <p:sp>
        <p:nvSpPr>
          <p:cNvPr id="3" name="Content Placeholder 2">
            <a:extLst>
              <a:ext uri="{FF2B5EF4-FFF2-40B4-BE49-F238E27FC236}">
                <a16:creationId xmlns:a16="http://schemas.microsoft.com/office/drawing/2014/main" id="{282A4E82-C7A3-4B2B-B6E4-FEF1546F5E7E}"/>
              </a:ext>
            </a:extLst>
          </p:cNvPr>
          <p:cNvSpPr>
            <a:spLocks noGrp="1"/>
          </p:cNvSpPr>
          <p:nvPr>
            <p:ph idx="1"/>
          </p:nvPr>
        </p:nvSpPr>
        <p:spPr>
          <a:xfrm>
            <a:off x="492371" y="2653800"/>
            <a:ext cx="3084844" cy="3335519"/>
          </a:xfrm>
        </p:spPr>
        <p:txBody>
          <a:bodyPr>
            <a:normAutofit/>
          </a:bodyPr>
          <a:lstStyle/>
          <a:p>
            <a:r>
              <a:rPr lang="en-US" sz="1500" b="1" dirty="0">
                <a:solidFill>
                  <a:srgbClr val="FFFFFF"/>
                </a:solidFill>
              </a:rPr>
              <a:t>IQR Test(Interquartile Range)</a:t>
            </a:r>
          </a:p>
          <a:p>
            <a:pPr lvl="1"/>
            <a:r>
              <a:rPr lang="en-US" sz="1500" dirty="0">
                <a:solidFill>
                  <a:srgbClr val="FFFFFF"/>
                </a:solidFill>
              </a:rPr>
              <a:t>The data is sorted in ascending order and split into 4 equal parts</a:t>
            </a:r>
          </a:p>
          <a:p>
            <a:pPr lvl="1"/>
            <a:r>
              <a:rPr lang="en-US" sz="1500" dirty="0">
                <a:solidFill>
                  <a:srgbClr val="FFFFFF"/>
                </a:solidFill>
              </a:rPr>
              <a:t>The data points which fall below Q1 – 1.5 IQR or above Q3 + 1.5 IQR are outliers</a:t>
            </a:r>
          </a:p>
          <a:p>
            <a:pPr marL="0" indent="0">
              <a:buNone/>
            </a:pPr>
            <a:endParaRPr lang="en-US" sz="1500" dirty="0">
              <a:solidFill>
                <a:srgbClr val="FFFFFF"/>
              </a:solidFill>
            </a:endParaRPr>
          </a:p>
        </p:txBody>
      </p:sp>
      <p:sp>
        <p:nvSpPr>
          <p:cNvPr id="15" name="Rectangle 14">
            <a:extLst>
              <a:ext uri="{FF2B5EF4-FFF2-40B4-BE49-F238E27FC236}">
                <a16:creationId xmlns:a16="http://schemas.microsoft.com/office/drawing/2014/main" id="{53B8D6B0-55D6-48DC-86D8-FD95D5F118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lide Number Placeholder 4">
            <a:extLst>
              <a:ext uri="{FF2B5EF4-FFF2-40B4-BE49-F238E27FC236}">
                <a16:creationId xmlns:a16="http://schemas.microsoft.com/office/drawing/2014/main" id="{901087FC-53A7-49C6-8CD9-612472186A9A}"/>
              </a:ext>
            </a:extLst>
          </p:cNvPr>
          <p:cNvSpPr>
            <a:spLocks noGrp="1"/>
          </p:cNvSpPr>
          <p:nvPr>
            <p:ph type="sldNum" sz="quarter" idx="12"/>
          </p:nvPr>
        </p:nvSpPr>
        <p:spPr>
          <a:xfrm>
            <a:off x="9900458" y="6459785"/>
            <a:ext cx="1312025" cy="365125"/>
          </a:xfrm>
        </p:spPr>
        <p:txBody>
          <a:bodyPr>
            <a:normAutofit/>
          </a:bodyPr>
          <a:lstStyle/>
          <a:p>
            <a:pPr>
              <a:spcAft>
                <a:spcPts val="600"/>
              </a:spcAft>
            </a:pPr>
            <a:fld id="{059285FA-53EC-43DB-87DE-B7B076A0056A}" type="slidenum">
              <a:rPr lang="en-US">
                <a:solidFill>
                  <a:schemeClr val="tx2"/>
                </a:solidFill>
              </a:rPr>
              <a:pPr>
                <a:spcAft>
                  <a:spcPts val="600"/>
                </a:spcAft>
              </a:pPr>
              <a:t>16</a:t>
            </a:fld>
            <a:endParaRPr lang="en-US">
              <a:solidFill>
                <a:schemeClr val="tx2"/>
              </a:solidFill>
            </a:endParaRPr>
          </a:p>
        </p:txBody>
      </p:sp>
      <p:sp>
        <p:nvSpPr>
          <p:cNvPr id="12" name="Footer Placeholder 3">
            <a:extLst>
              <a:ext uri="{FF2B5EF4-FFF2-40B4-BE49-F238E27FC236}">
                <a16:creationId xmlns:a16="http://schemas.microsoft.com/office/drawing/2014/main" id="{3C9568CC-E7A3-45C9-8099-008BDB0327A6}"/>
              </a:ext>
            </a:extLst>
          </p:cNvPr>
          <p:cNvSpPr txBox="1">
            <a:spLocks/>
          </p:cNvSpPr>
          <p:nvPr/>
        </p:nvSpPr>
        <p:spPr>
          <a:xfrm>
            <a:off x="4800600" y="6459785"/>
            <a:ext cx="4648200"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en-US">
                <a:solidFill>
                  <a:srgbClr val="637052"/>
                </a:solidFill>
                <a:latin typeface="Calibri" panose="020F0502020204030204"/>
              </a:rPr>
              <a:t>CS685A: Data Mining Project Report</a:t>
            </a:r>
          </a:p>
        </p:txBody>
      </p:sp>
      <p:pic>
        <p:nvPicPr>
          <p:cNvPr id="8" name="Picture 7">
            <a:extLst>
              <a:ext uri="{FF2B5EF4-FFF2-40B4-BE49-F238E27FC236}">
                <a16:creationId xmlns:a16="http://schemas.microsoft.com/office/drawing/2014/main" id="{FB1CA03B-624B-42C9-91B0-72507814B01B}"/>
              </a:ext>
            </a:extLst>
          </p:cNvPr>
          <p:cNvPicPr>
            <a:picLocks noChangeAspect="1"/>
          </p:cNvPicPr>
          <p:nvPr/>
        </p:nvPicPr>
        <p:blipFill>
          <a:blip r:embed="rId2"/>
          <a:stretch>
            <a:fillRect/>
          </a:stretch>
        </p:blipFill>
        <p:spPr>
          <a:xfrm>
            <a:off x="4352057" y="1849288"/>
            <a:ext cx="7584153" cy="3159424"/>
          </a:xfrm>
          <a:prstGeom prst="rect">
            <a:avLst/>
          </a:prstGeom>
        </p:spPr>
      </p:pic>
    </p:spTree>
    <p:extLst>
      <p:ext uri="{BB962C8B-B14F-4D97-AF65-F5344CB8AC3E}">
        <p14:creationId xmlns:p14="http://schemas.microsoft.com/office/powerpoint/2010/main" val="20522392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2" name="Rectangle 19">
            <a:extLst>
              <a:ext uri="{FF2B5EF4-FFF2-40B4-BE49-F238E27FC236}">
                <a16:creationId xmlns:a16="http://schemas.microsoft.com/office/drawing/2014/main" id="{90F35747-2822-4D06-BE10-CD33AC6B09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045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21">
            <a:extLst>
              <a:ext uri="{FF2B5EF4-FFF2-40B4-BE49-F238E27FC236}">
                <a16:creationId xmlns:a16="http://schemas.microsoft.com/office/drawing/2014/main" id="{CC2C4466-5B1B-4361-B9D9-39ED9A8A34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754787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73E2C01-8BA6-4458-A7A9-08EA345CC323}"/>
              </a:ext>
            </a:extLst>
          </p:cNvPr>
          <p:cNvSpPr>
            <a:spLocks noGrp="1"/>
          </p:cNvSpPr>
          <p:nvPr>
            <p:ph type="title"/>
          </p:nvPr>
        </p:nvSpPr>
        <p:spPr>
          <a:xfrm>
            <a:off x="1097280" y="516835"/>
            <a:ext cx="5977937" cy="1666501"/>
          </a:xfrm>
        </p:spPr>
        <p:txBody>
          <a:bodyPr>
            <a:normAutofit/>
          </a:bodyPr>
          <a:lstStyle/>
          <a:p>
            <a:r>
              <a:rPr lang="en-US" sz="4000">
                <a:solidFill>
                  <a:srgbClr val="FFFFFF"/>
                </a:solidFill>
              </a:rPr>
              <a:t>Outlier Analysis</a:t>
            </a:r>
          </a:p>
        </p:txBody>
      </p:sp>
      <p:sp>
        <p:nvSpPr>
          <p:cNvPr id="3" name="Content Placeholder 2">
            <a:extLst>
              <a:ext uri="{FF2B5EF4-FFF2-40B4-BE49-F238E27FC236}">
                <a16:creationId xmlns:a16="http://schemas.microsoft.com/office/drawing/2014/main" id="{282A4E82-C7A3-4B2B-B6E4-FEF1546F5E7E}"/>
              </a:ext>
            </a:extLst>
          </p:cNvPr>
          <p:cNvSpPr>
            <a:spLocks noGrp="1"/>
          </p:cNvSpPr>
          <p:nvPr>
            <p:ph idx="1"/>
          </p:nvPr>
        </p:nvSpPr>
        <p:spPr>
          <a:xfrm>
            <a:off x="1097279" y="2236304"/>
            <a:ext cx="5977938" cy="3652667"/>
          </a:xfrm>
        </p:spPr>
        <p:txBody>
          <a:bodyPr>
            <a:normAutofit/>
          </a:bodyPr>
          <a:lstStyle/>
          <a:p>
            <a:r>
              <a:rPr lang="en-US" sz="1800" b="1" dirty="0">
                <a:solidFill>
                  <a:srgbClr val="FFFFFF"/>
                </a:solidFill>
              </a:rPr>
              <a:t>Z-Score</a:t>
            </a:r>
          </a:p>
          <a:p>
            <a:pPr lvl="1"/>
            <a:r>
              <a:rPr lang="en-US" sz="1600" dirty="0">
                <a:solidFill>
                  <a:srgbClr val="FFFFFF"/>
                </a:solidFill>
              </a:rPr>
              <a:t>Z score helps to understand if a data value is greater or smaller than mean and how far away it is from the mean</a:t>
            </a:r>
          </a:p>
          <a:p>
            <a:pPr lvl="1"/>
            <a:r>
              <a:rPr lang="en-US" sz="1600" dirty="0">
                <a:solidFill>
                  <a:srgbClr val="FFFFFF"/>
                </a:solidFill>
              </a:rPr>
              <a:t>Z score tells how many standard deviations away a data point is from the mean</a:t>
            </a:r>
          </a:p>
          <a:p>
            <a:pPr lvl="1"/>
            <a:r>
              <a:rPr lang="en-US" sz="1600" dirty="0">
                <a:solidFill>
                  <a:srgbClr val="FFFFFF"/>
                </a:solidFill>
              </a:rPr>
              <a:t>If the z score of a data point is more than 3, it indicates that the data point is quite different from the other data points</a:t>
            </a:r>
          </a:p>
        </p:txBody>
      </p:sp>
      <p:sp>
        <p:nvSpPr>
          <p:cNvPr id="94" name="Rectangle 23">
            <a:extLst>
              <a:ext uri="{FF2B5EF4-FFF2-40B4-BE49-F238E27FC236}">
                <a16:creationId xmlns:a16="http://schemas.microsoft.com/office/drawing/2014/main" id="{FD745DAE-5A8A-44FA-937C-CD65CF7AE6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7894"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9">
            <a:extLst>
              <a:ext uri="{FF2B5EF4-FFF2-40B4-BE49-F238E27FC236}">
                <a16:creationId xmlns:a16="http://schemas.microsoft.com/office/drawing/2014/main" id="{B544F675-117C-4362-89EE-271F97488F82}"/>
              </a:ext>
            </a:extLst>
          </p:cNvPr>
          <p:cNvPicPr>
            <a:picLocks noChangeAspect="1"/>
          </p:cNvPicPr>
          <p:nvPr/>
        </p:nvPicPr>
        <p:blipFill>
          <a:blip r:embed="rId2"/>
          <a:stretch>
            <a:fillRect/>
          </a:stretch>
        </p:blipFill>
        <p:spPr>
          <a:xfrm>
            <a:off x="8084579" y="576850"/>
            <a:ext cx="3609294" cy="2406195"/>
          </a:xfrm>
          <a:prstGeom prst="rect">
            <a:avLst/>
          </a:prstGeom>
        </p:spPr>
      </p:pic>
      <p:sp>
        <p:nvSpPr>
          <p:cNvPr id="95" name="Rectangle 25">
            <a:extLst>
              <a:ext uri="{FF2B5EF4-FFF2-40B4-BE49-F238E27FC236}">
                <a16:creationId xmlns:a16="http://schemas.microsoft.com/office/drawing/2014/main" id="{67696AA1-B1DD-4C75-9AC1-69EE9F65FF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7894" y="3396996"/>
            <a:ext cx="464256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57158289-707F-4ECC-AA53-1FEDCE03F147}"/>
              </a:ext>
            </a:extLst>
          </p:cNvPr>
          <p:cNvPicPr>
            <a:picLocks noChangeAspect="1"/>
          </p:cNvPicPr>
          <p:nvPr/>
        </p:nvPicPr>
        <p:blipFill>
          <a:blip r:embed="rId3"/>
          <a:stretch>
            <a:fillRect/>
          </a:stretch>
        </p:blipFill>
        <p:spPr>
          <a:xfrm>
            <a:off x="8084579" y="3873449"/>
            <a:ext cx="3609294" cy="2409203"/>
          </a:xfrm>
          <a:prstGeom prst="rect">
            <a:avLst/>
          </a:prstGeom>
        </p:spPr>
      </p:pic>
      <p:sp>
        <p:nvSpPr>
          <p:cNvPr id="4" name="Footer Placeholder 3">
            <a:extLst>
              <a:ext uri="{FF2B5EF4-FFF2-40B4-BE49-F238E27FC236}">
                <a16:creationId xmlns:a16="http://schemas.microsoft.com/office/drawing/2014/main" id="{BC1E1675-5DE2-47CD-AAD2-362E83F62292}"/>
              </a:ext>
            </a:extLst>
          </p:cNvPr>
          <p:cNvSpPr>
            <a:spLocks noGrp="1"/>
          </p:cNvSpPr>
          <p:nvPr>
            <p:ph type="ftr" sz="quarter" idx="11"/>
          </p:nvPr>
        </p:nvSpPr>
        <p:spPr>
          <a:xfrm>
            <a:off x="1089175" y="6459785"/>
            <a:ext cx="3757243" cy="365125"/>
          </a:xfrm>
        </p:spPr>
        <p:txBody>
          <a:bodyPr>
            <a:normAutofit/>
          </a:bodyPr>
          <a:lstStyle/>
          <a:p>
            <a:pPr algn="l">
              <a:spcAft>
                <a:spcPts val="600"/>
              </a:spcAft>
            </a:pPr>
            <a:r>
              <a:rPr lang="en-US"/>
              <a:t>CS685A: Data Mining Project Report</a:t>
            </a:r>
          </a:p>
        </p:txBody>
      </p:sp>
      <p:sp>
        <p:nvSpPr>
          <p:cNvPr id="5" name="Slide Number Placeholder 4">
            <a:extLst>
              <a:ext uri="{FF2B5EF4-FFF2-40B4-BE49-F238E27FC236}">
                <a16:creationId xmlns:a16="http://schemas.microsoft.com/office/drawing/2014/main" id="{901087FC-53A7-49C6-8CD9-612472186A9A}"/>
              </a:ext>
            </a:extLst>
          </p:cNvPr>
          <p:cNvSpPr>
            <a:spLocks noGrp="1"/>
          </p:cNvSpPr>
          <p:nvPr>
            <p:ph type="sldNum" sz="quarter" idx="12"/>
          </p:nvPr>
        </p:nvSpPr>
        <p:spPr>
          <a:xfrm>
            <a:off x="9900458" y="6459785"/>
            <a:ext cx="1312025" cy="365125"/>
          </a:xfrm>
        </p:spPr>
        <p:txBody>
          <a:bodyPr>
            <a:normAutofit/>
          </a:bodyPr>
          <a:lstStyle/>
          <a:p>
            <a:pPr>
              <a:spcAft>
                <a:spcPts val="600"/>
              </a:spcAft>
            </a:pPr>
            <a:fld id="{059285FA-53EC-43DB-87DE-B7B076A0056A}" type="slidenum">
              <a:rPr lang="en-US" smtClean="0">
                <a:solidFill>
                  <a:schemeClr val="tx2"/>
                </a:solidFill>
              </a:rPr>
              <a:pPr>
                <a:spcAft>
                  <a:spcPts val="600"/>
                </a:spcAft>
              </a:pPr>
              <a:t>17</a:t>
            </a:fld>
            <a:endParaRPr lang="en-US">
              <a:solidFill>
                <a:schemeClr val="tx2"/>
              </a:solidFill>
            </a:endParaRPr>
          </a:p>
        </p:txBody>
      </p:sp>
    </p:spTree>
    <p:extLst>
      <p:ext uri="{BB962C8B-B14F-4D97-AF65-F5344CB8AC3E}">
        <p14:creationId xmlns:p14="http://schemas.microsoft.com/office/powerpoint/2010/main" val="23348839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A4A1A-85B2-470C-9AF3-6A811D214F07}"/>
              </a:ext>
            </a:extLst>
          </p:cNvPr>
          <p:cNvSpPr>
            <a:spLocks noGrp="1"/>
          </p:cNvSpPr>
          <p:nvPr>
            <p:ph type="title"/>
          </p:nvPr>
        </p:nvSpPr>
        <p:spPr/>
        <p:txBody>
          <a:bodyPr/>
          <a:lstStyle/>
          <a:p>
            <a:r>
              <a:rPr lang="en-US" dirty="0"/>
              <a:t>Prediction</a:t>
            </a:r>
          </a:p>
        </p:txBody>
      </p:sp>
      <p:sp>
        <p:nvSpPr>
          <p:cNvPr id="6" name="Text Placeholder 5">
            <a:extLst>
              <a:ext uri="{FF2B5EF4-FFF2-40B4-BE49-F238E27FC236}">
                <a16:creationId xmlns:a16="http://schemas.microsoft.com/office/drawing/2014/main" id="{0719D1C1-FEDF-40AE-965D-651886259F23}"/>
              </a:ext>
            </a:extLst>
          </p:cNvPr>
          <p:cNvSpPr>
            <a:spLocks noGrp="1"/>
          </p:cNvSpPr>
          <p:nvPr>
            <p:ph type="body" sz="half" idx="2"/>
          </p:nvPr>
        </p:nvSpPr>
        <p:spPr/>
        <p:txBody>
          <a:bodyPr/>
          <a:lstStyle/>
          <a:p>
            <a:r>
              <a:rPr lang="en-US" dirty="0"/>
              <a:t>CASE 1: PREDICTION OF NUMBER OF BIRTHS</a:t>
            </a:r>
          </a:p>
        </p:txBody>
      </p:sp>
      <p:sp>
        <p:nvSpPr>
          <p:cNvPr id="4" name="Footer Placeholder 3">
            <a:extLst>
              <a:ext uri="{FF2B5EF4-FFF2-40B4-BE49-F238E27FC236}">
                <a16:creationId xmlns:a16="http://schemas.microsoft.com/office/drawing/2014/main" id="{B23BDE85-11AE-4C58-AF98-1E94B00DED86}"/>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900" b="0" i="0" u="none" strike="noStrike" kern="1200" cap="all" spc="0" normalizeH="0" baseline="0" noProof="0">
                <a:ln>
                  <a:noFill/>
                </a:ln>
                <a:solidFill>
                  <a:srgbClr val="637052"/>
                </a:solidFill>
                <a:effectLst/>
                <a:uLnTx/>
                <a:uFillTx/>
                <a:latin typeface="Calibri" panose="020F0502020204030204"/>
                <a:ea typeface="+mn-ea"/>
                <a:cs typeface="+mn-cs"/>
              </a:rPr>
              <a:t>CS685A: Data Mining Project Report</a:t>
            </a:r>
          </a:p>
        </p:txBody>
      </p:sp>
      <p:sp>
        <p:nvSpPr>
          <p:cNvPr id="5" name="Slide Number Placeholder 4">
            <a:extLst>
              <a:ext uri="{FF2B5EF4-FFF2-40B4-BE49-F238E27FC236}">
                <a16:creationId xmlns:a16="http://schemas.microsoft.com/office/drawing/2014/main" id="{4D6C40F5-6D6D-4377-95B3-8528D322A761}"/>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59285FA-53EC-43DB-87DE-B7B076A0056A}" type="slidenum">
              <a:rPr kumimoji="0" lang="en-US" sz="1050" b="0" i="0" u="none" strike="noStrike" kern="1200" cap="none" spc="0" normalizeH="0" baseline="0" noProof="0" smtClean="0">
                <a:ln>
                  <a:noFill/>
                </a:ln>
                <a:solidFill>
                  <a:srgbClr val="637052"/>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050" b="0" i="0" u="none" strike="noStrike" kern="1200" cap="none" spc="0" normalizeH="0" baseline="0" noProof="0">
              <a:ln>
                <a:noFill/>
              </a:ln>
              <a:solidFill>
                <a:srgbClr val="637052"/>
              </a:solidFill>
              <a:effectLst/>
              <a:uLnTx/>
              <a:uFillTx/>
              <a:latin typeface="Calibri" panose="020F0502020204030204"/>
              <a:ea typeface="+mn-ea"/>
              <a:cs typeface="+mn-cs"/>
            </a:endParaRPr>
          </a:p>
        </p:txBody>
      </p:sp>
      <p:graphicFrame>
        <p:nvGraphicFramePr>
          <p:cNvPr id="8" name="Table 8">
            <a:extLst>
              <a:ext uri="{FF2B5EF4-FFF2-40B4-BE49-F238E27FC236}">
                <a16:creationId xmlns:a16="http://schemas.microsoft.com/office/drawing/2014/main" id="{87B256D3-393D-42AC-9C27-47ECE1E42A0A}"/>
              </a:ext>
            </a:extLst>
          </p:cNvPr>
          <p:cNvGraphicFramePr>
            <a:graphicFrameLocks noGrp="1"/>
          </p:cNvGraphicFramePr>
          <p:nvPr>
            <p:extLst>
              <p:ext uri="{D42A27DB-BD31-4B8C-83A1-F6EECF244321}">
                <p14:modId xmlns:p14="http://schemas.microsoft.com/office/powerpoint/2010/main" val="1016358657"/>
              </p:ext>
            </p:extLst>
          </p:nvPr>
        </p:nvGraphicFramePr>
        <p:xfrm>
          <a:off x="4211416" y="2322117"/>
          <a:ext cx="7908697" cy="2666107"/>
        </p:xfrm>
        <a:graphic>
          <a:graphicData uri="http://schemas.openxmlformats.org/drawingml/2006/table">
            <a:tbl>
              <a:tblPr firstRow="1" bandRow="1">
                <a:tableStyleId>{5C22544A-7EE6-4342-B048-85BDC9FD1C3A}</a:tableStyleId>
              </a:tblPr>
              <a:tblGrid>
                <a:gridCol w="3293565">
                  <a:extLst>
                    <a:ext uri="{9D8B030D-6E8A-4147-A177-3AD203B41FA5}">
                      <a16:colId xmlns:a16="http://schemas.microsoft.com/office/drawing/2014/main" val="3907421107"/>
                    </a:ext>
                  </a:extLst>
                </a:gridCol>
                <a:gridCol w="2251495">
                  <a:extLst>
                    <a:ext uri="{9D8B030D-6E8A-4147-A177-3AD203B41FA5}">
                      <a16:colId xmlns:a16="http://schemas.microsoft.com/office/drawing/2014/main" val="1516631208"/>
                    </a:ext>
                  </a:extLst>
                </a:gridCol>
                <a:gridCol w="2363637">
                  <a:extLst>
                    <a:ext uri="{9D8B030D-6E8A-4147-A177-3AD203B41FA5}">
                      <a16:colId xmlns:a16="http://schemas.microsoft.com/office/drawing/2014/main" val="874309320"/>
                    </a:ext>
                  </a:extLst>
                </a:gridCol>
              </a:tblGrid>
              <a:tr h="381296">
                <a:tc>
                  <a:txBody>
                    <a:bodyPr/>
                    <a:lstStyle/>
                    <a:p>
                      <a:r>
                        <a:rPr lang="en-US" dirty="0"/>
                        <a:t>Measure</a:t>
                      </a:r>
                    </a:p>
                  </a:txBody>
                  <a:tcPr/>
                </a:tc>
                <a:tc>
                  <a:txBody>
                    <a:bodyPr/>
                    <a:lstStyle/>
                    <a:p>
                      <a:r>
                        <a:rPr lang="en-US" dirty="0"/>
                        <a:t>Linear Regression</a:t>
                      </a:r>
                    </a:p>
                  </a:txBody>
                  <a:tcPr/>
                </a:tc>
                <a:tc>
                  <a:txBody>
                    <a:bodyPr/>
                    <a:lstStyle/>
                    <a:p>
                      <a:r>
                        <a:rPr lang="en-US" dirty="0"/>
                        <a:t>Random Forest</a:t>
                      </a:r>
                    </a:p>
                  </a:txBody>
                  <a:tcPr/>
                </a:tc>
                <a:extLst>
                  <a:ext uri="{0D108BD9-81ED-4DB2-BD59-A6C34878D82A}">
                    <a16:rowId xmlns:a16="http://schemas.microsoft.com/office/drawing/2014/main" val="2136055432"/>
                  </a:ext>
                </a:extLst>
              </a:tr>
              <a:tr h="3812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Training Mean Absolute Error</a:t>
                      </a:r>
                    </a:p>
                  </a:txBody>
                  <a:tcPr/>
                </a:tc>
                <a:tc>
                  <a:txBody>
                    <a:bodyPr/>
                    <a:lstStyle/>
                    <a:p>
                      <a:r>
                        <a:rPr lang="en-US" dirty="0"/>
                        <a:t>2828.6132176902</a:t>
                      </a:r>
                    </a:p>
                  </a:txBody>
                  <a:tcPr/>
                </a:tc>
                <a:tc>
                  <a:txBody>
                    <a:bodyPr/>
                    <a:lstStyle/>
                    <a:p>
                      <a:r>
                        <a:rPr lang="en-US" dirty="0"/>
                        <a:t>574.652419301165</a:t>
                      </a:r>
                    </a:p>
                  </a:txBody>
                  <a:tcPr/>
                </a:tc>
                <a:extLst>
                  <a:ext uri="{0D108BD9-81ED-4DB2-BD59-A6C34878D82A}">
                    <a16:rowId xmlns:a16="http://schemas.microsoft.com/office/drawing/2014/main" val="1626893726"/>
                  </a:ext>
                </a:extLst>
              </a:tr>
              <a:tr h="3812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Test Mean Absolute Error</a:t>
                      </a:r>
                    </a:p>
                  </a:txBody>
                  <a:tcPr/>
                </a:tc>
                <a:tc>
                  <a:txBody>
                    <a:bodyPr/>
                    <a:lstStyle/>
                    <a:p>
                      <a:r>
                        <a:rPr lang="en-US" dirty="0"/>
                        <a:t>5109.2537316244</a:t>
                      </a:r>
                    </a:p>
                  </a:txBody>
                  <a:tcPr/>
                </a:tc>
                <a:tc>
                  <a:txBody>
                    <a:bodyPr/>
                    <a:lstStyle/>
                    <a:p>
                      <a:r>
                        <a:rPr lang="en-US" dirty="0"/>
                        <a:t>2229.61431932773</a:t>
                      </a:r>
                    </a:p>
                  </a:txBody>
                  <a:tcPr/>
                </a:tc>
                <a:extLst>
                  <a:ext uri="{0D108BD9-81ED-4DB2-BD59-A6C34878D82A}">
                    <a16:rowId xmlns:a16="http://schemas.microsoft.com/office/drawing/2014/main" val="1728807259"/>
                  </a:ext>
                </a:extLst>
              </a:tr>
              <a:tr h="3812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Training Root Mean Square Error </a:t>
                      </a:r>
                    </a:p>
                  </a:txBody>
                  <a:tcPr/>
                </a:tc>
                <a:tc>
                  <a:txBody>
                    <a:bodyPr/>
                    <a:lstStyle/>
                    <a:p>
                      <a:r>
                        <a:rPr lang="en-US" dirty="0"/>
                        <a:t>5362.25745574993</a:t>
                      </a:r>
                    </a:p>
                  </a:txBody>
                  <a:tcPr/>
                </a:tc>
                <a:tc>
                  <a:txBody>
                    <a:bodyPr/>
                    <a:lstStyle/>
                    <a:p>
                      <a:r>
                        <a:rPr lang="en-US" dirty="0"/>
                        <a:t>1564.56984390149</a:t>
                      </a:r>
                    </a:p>
                  </a:txBody>
                  <a:tcPr/>
                </a:tc>
                <a:extLst>
                  <a:ext uri="{0D108BD9-81ED-4DB2-BD59-A6C34878D82A}">
                    <a16:rowId xmlns:a16="http://schemas.microsoft.com/office/drawing/2014/main" val="2682614915"/>
                  </a:ext>
                </a:extLst>
              </a:tr>
              <a:tr h="37833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Testing Root Mean Square Error </a:t>
                      </a:r>
                    </a:p>
                  </a:txBody>
                  <a:tcPr/>
                </a:tc>
                <a:tc>
                  <a:txBody>
                    <a:bodyPr/>
                    <a:lstStyle/>
                    <a:p>
                      <a:r>
                        <a:rPr lang="en-US" dirty="0"/>
                        <a:t>8402.35904407914</a:t>
                      </a:r>
                    </a:p>
                  </a:txBody>
                  <a:tcPr/>
                </a:tc>
                <a:tc>
                  <a:txBody>
                    <a:bodyPr/>
                    <a:lstStyle/>
                    <a:p>
                      <a:r>
                        <a:rPr lang="en-US" dirty="0"/>
                        <a:t>5916.33023171844</a:t>
                      </a:r>
                    </a:p>
                  </a:txBody>
                  <a:tcPr/>
                </a:tc>
                <a:extLst>
                  <a:ext uri="{0D108BD9-81ED-4DB2-BD59-A6C34878D82A}">
                    <a16:rowId xmlns:a16="http://schemas.microsoft.com/office/drawing/2014/main" val="3505443847"/>
                  </a:ext>
                </a:extLst>
              </a:tr>
              <a:tr h="3812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Training Accuracy(R-square) </a:t>
                      </a:r>
                    </a:p>
                  </a:txBody>
                  <a:tcPr/>
                </a:tc>
                <a:tc>
                  <a:txBody>
                    <a:bodyPr/>
                    <a:lstStyle/>
                    <a:p>
                      <a:r>
                        <a:rPr lang="en-US" dirty="0"/>
                        <a:t>95.7276759961367</a:t>
                      </a:r>
                    </a:p>
                  </a:txBody>
                  <a:tcPr/>
                </a:tc>
                <a:tc>
                  <a:txBody>
                    <a:bodyPr/>
                    <a:lstStyle/>
                    <a:p>
                      <a:r>
                        <a:rPr lang="en-US" dirty="0"/>
                        <a:t>99.6362870467858</a:t>
                      </a:r>
                    </a:p>
                  </a:txBody>
                  <a:tcPr/>
                </a:tc>
                <a:extLst>
                  <a:ext uri="{0D108BD9-81ED-4DB2-BD59-A6C34878D82A}">
                    <a16:rowId xmlns:a16="http://schemas.microsoft.com/office/drawing/2014/main" val="1436865900"/>
                  </a:ext>
                </a:extLst>
              </a:tr>
              <a:tr h="3812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Testing Accuracy(R-square)</a:t>
                      </a:r>
                    </a:p>
                  </a:txBody>
                  <a:tcPr/>
                </a:tc>
                <a:tc>
                  <a:txBody>
                    <a:bodyPr/>
                    <a:lstStyle/>
                    <a:p>
                      <a:r>
                        <a:rPr lang="en-US" dirty="0"/>
                        <a:t>93.3642138572999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96.7100088929496</a:t>
                      </a:r>
                    </a:p>
                  </a:txBody>
                  <a:tcPr/>
                </a:tc>
                <a:extLst>
                  <a:ext uri="{0D108BD9-81ED-4DB2-BD59-A6C34878D82A}">
                    <a16:rowId xmlns:a16="http://schemas.microsoft.com/office/drawing/2014/main" val="942531491"/>
                  </a:ext>
                </a:extLst>
              </a:tr>
            </a:tbl>
          </a:graphicData>
        </a:graphic>
      </p:graphicFrame>
    </p:spTree>
    <p:extLst>
      <p:ext uri="{BB962C8B-B14F-4D97-AF65-F5344CB8AC3E}">
        <p14:creationId xmlns:p14="http://schemas.microsoft.com/office/powerpoint/2010/main" val="18225156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42B31B-B39C-4595-A31C-CBF4138C92D3}"/>
              </a:ext>
            </a:extLst>
          </p:cNvPr>
          <p:cNvSpPr>
            <a:spLocks noGrp="1"/>
          </p:cNvSpPr>
          <p:nvPr>
            <p:ph idx="1"/>
          </p:nvPr>
        </p:nvSpPr>
        <p:spPr/>
        <p:txBody>
          <a:bodyPr/>
          <a:lstStyle/>
          <a:p>
            <a:endParaRPr lang="en-US"/>
          </a:p>
        </p:txBody>
      </p:sp>
      <p:sp>
        <p:nvSpPr>
          <p:cNvPr id="5" name="Footer Placeholder 4">
            <a:extLst>
              <a:ext uri="{FF2B5EF4-FFF2-40B4-BE49-F238E27FC236}">
                <a16:creationId xmlns:a16="http://schemas.microsoft.com/office/drawing/2014/main" id="{6684C806-F220-4AB2-A56B-309CB203F068}"/>
              </a:ext>
            </a:extLst>
          </p:cNvPr>
          <p:cNvSpPr>
            <a:spLocks noGrp="1"/>
          </p:cNvSpPr>
          <p:nvPr>
            <p:ph type="ftr" sz="quarter" idx="11"/>
          </p:nvPr>
        </p:nvSpPr>
        <p:spPr/>
        <p:txBody>
          <a:bodyPr/>
          <a:lstStyle/>
          <a:p>
            <a:r>
              <a:rPr lang="en-US" dirty="0"/>
              <a:t>CS685A: Data Mining Project Report</a:t>
            </a:r>
          </a:p>
        </p:txBody>
      </p:sp>
      <p:sp>
        <p:nvSpPr>
          <p:cNvPr id="6" name="Slide Number Placeholder 5">
            <a:extLst>
              <a:ext uri="{FF2B5EF4-FFF2-40B4-BE49-F238E27FC236}">
                <a16:creationId xmlns:a16="http://schemas.microsoft.com/office/drawing/2014/main" id="{F0522CE9-A5CD-4F02-B842-D57897A01651}"/>
              </a:ext>
            </a:extLst>
          </p:cNvPr>
          <p:cNvSpPr>
            <a:spLocks noGrp="1"/>
          </p:cNvSpPr>
          <p:nvPr>
            <p:ph type="sldNum" sz="quarter" idx="12"/>
          </p:nvPr>
        </p:nvSpPr>
        <p:spPr/>
        <p:txBody>
          <a:bodyPr/>
          <a:lstStyle/>
          <a:p>
            <a:fld id="{059285FA-53EC-43DB-87DE-B7B076A0056A}" type="slidenum">
              <a:rPr lang="en-US" smtClean="0"/>
              <a:t>19</a:t>
            </a:fld>
            <a:endParaRPr lang="en-US"/>
          </a:p>
        </p:txBody>
      </p:sp>
      <p:pic>
        <p:nvPicPr>
          <p:cNvPr id="7" name="Content Placeholder 5">
            <a:extLst>
              <a:ext uri="{FF2B5EF4-FFF2-40B4-BE49-F238E27FC236}">
                <a16:creationId xmlns:a16="http://schemas.microsoft.com/office/drawing/2014/main" id="{CB332DB8-3546-4870-BC2B-768C5807CDC2}"/>
              </a:ext>
            </a:extLst>
          </p:cNvPr>
          <p:cNvPicPr>
            <a:picLocks noChangeAspect="1"/>
          </p:cNvPicPr>
          <p:nvPr/>
        </p:nvPicPr>
        <p:blipFill>
          <a:blip r:embed="rId2"/>
          <a:stretch>
            <a:fillRect/>
          </a:stretch>
        </p:blipFill>
        <p:spPr>
          <a:xfrm>
            <a:off x="4742017" y="1686992"/>
            <a:ext cx="6798082" cy="3484016"/>
          </a:xfrm>
          <a:prstGeom prst="rect">
            <a:avLst/>
          </a:prstGeom>
        </p:spPr>
      </p:pic>
      <p:sp>
        <p:nvSpPr>
          <p:cNvPr id="8" name="Title 1">
            <a:extLst>
              <a:ext uri="{FF2B5EF4-FFF2-40B4-BE49-F238E27FC236}">
                <a16:creationId xmlns:a16="http://schemas.microsoft.com/office/drawing/2014/main" id="{42018B32-56CA-41A8-9E6D-BF15E004AC5C}"/>
              </a:ext>
            </a:extLst>
          </p:cNvPr>
          <p:cNvSpPr>
            <a:spLocks noGrp="1"/>
          </p:cNvSpPr>
          <p:nvPr>
            <p:ph type="title"/>
          </p:nvPr>
        </p:nvSpPr>
        <p:spPr>
          <a:xfrm>
            <a:off x="457200" y="594359"/>
            <a:ext cx="3200400" cy="2286000"/>
          </a:xfrm>
        </p:spPr>
        <p:txBody>
          <a:bodyPr/>
          <a:lstStyle/>
          <a:p>
            <a:r>
              <a:rPr lang="en-US" dirty="0"/>
              <a:t>Prediction</a:t>
            </a:r>
          </a:p>
        </p:txBody>
      </p:sp>
      <p:sp>
        <p:nvSpPr>
          <p:cNvPr id="9" name="Text Placeholder 5">
            <a:extLst>
              <a:ext uri="{FF2B5EF4-FFF2-40B4-BE49-F238E27FC236}">
                <a16:creationId xmlns:a16="http://schemas.microsoft.com/office/drawing/2014/main" id="{E03C2A23-B2CF-4870-B1CC-06BAD99E4CD7}"/>
              </a:ext>
            </a:extLst>
          </p:cNvPr>
          <p:cNvSpPr>
            <a:spLocks noGrp="1"/>
          </p:cNvSpPr>
          <p:nvPr>
            <p:ph type="body" sz="half" idx="2"/>
          </p:nvPr>
        </p:nvSpPr>
        <p:spPr>
          <a:xfrm>
            <a:off x="457200" y="2926080"/>
            <a:ext cx="3200400" cy="3379124"/>
          </a:xfrm>
        </p:spPr>
        <p:txBody>
          <a:bodyPr/>
          <a:lstStyle/>
          <a:p>
            <a:r>
              <a:rPr lang="en-US" dirty="0"/>
              <a:t>CASE 1: PREDICTION OF NUMBER OF BIRTHS</a:t>
            </a:r>
          </a:p>
          <a:p>
            <a:pPr marL="285750" indent="-285750">
              <a:buFont typeface="Arial" panose="020B0604020202020204" pitchFamily="34" charset="0"/>
              <a:buChar char="•"/>
            </a:pPr>
            <a:r>
              <a:rPr lang="en-US" sz="1600" dirty="0">
                <a:solidFill>
                  <a:schemeClr val="bg1"/>
                </a:solidFill>
              </a:rPr>
              <a:t>Random forest result for births(Actual vs Predicted)</a:t>
            </a:r>
          </a:p>
          <a:p>
            <a:endParaRPr lang="en-US" dirty="0"/>
          </a:p>
        </p:txBody>
      </p:sp>
    </p:spTree>
    <p:extLst>
      <p:ext uri="{BB962C8B-B14F-4D97-AF65-F5344CB8AC3E}">
        <p14:creationId xmlns:p14="http://schemas.microsoft.com/office/powerpoint/2010/main" val="1902362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28D1E-E8F5-49E5-878D-1C6A87A3B47E}"/>
              </a:ext>
            </a:extLst>
          </p:cNvPr>
          <p:cNvSpPr>
            <a:spLocks noGrp="1"/>
          </p:cNvSpPr>
          <p:nvPr>
            <p:ph type="title"/>
          </p:nvPr>
        </p:nvSpPr>
        <p:spPr/>
        <p:txBody>
          <a:bodyPr/>
          <a:lstStyle/>
          <a:p>
            <a:r>
              <a:rPr lang="en-US" dirty="0"/>
              <a:t>Contributors</a:t>
            </a:r>
          </a:p>
        </p:txBody>
      </p:sp>
      <p:graphicFrame>
        <p:nvGraphicFramePr>
          <p:cNvPr id="4" name="Table 4">
            <a:extLst>
              <a:ext uri="{FF2B5EF4-FFF2-40B4-BE49-F238E27FC236}">
                <a16:creationId xmlns:a16="http://schemas.microsoft.com/office/drawing/2014/main" id="{DB7E93D1-53CE-4086-842B-7911864FC83B}"/>
              </a:ext>
            </a:extLst>
          </p:cNvPr>
          <p:cNvGraphicFramePr>
            <a:graphicFrameLocks noGrp="1"/>
          </p:cNvGraphicFramePr>
          <p:nvPr>
            <p:extLst>
              <p:ext uri="{D42A27DB-BD31-4B8C-83A1-F6EECF244321}">
                <p14:modId xmlns:p14="http://schemas.microsoft.com/office/powerpoint/2010/main" val="12561091"/>
              </p:ext>
            </p:extLst>
          </p:nvPr>
        </p:nvGraphicFramePr>
        <p:xfrm>
          <a:off x="2032000" y="2582972"/>
          <a:ext cx="8128000" cy="222504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84177532"/>
                    </a:ext>
                  </a:extLst>
                </a:gridCol>
                <a:gridCol w="4064000">
                  <a:extLst>
                    <a:ext uri="{9D8B030D-6E8A-4147-A177-3AD203B41FA5}">
                      <a16:colId xmlns:a16="http://schemas.microsoft.com/office/drawing/2014/main" val="3814852516"/>
                    </a:ext>
                  </a:extLst>
                </a:gridCol>
              </a:tblGrid>
              <a:tr h="370840">
                <a:tc>
                  <a:txBody>
                    <a:bodyPr/>
                    <a:lstStyle/>
                    <a:p>
                      <a:r>
                        <a:rPr lang="en-US" dirty="0"/>
                        <a:t>Name</a:t>
                      </a:r>
                    </a:p>
                  </a:txBody>
                  <a:tcPr/>
                </a:tc>
                <a:tc>
                  <a:txBody>
                    <a:bodyPr/>
                    <a:lstStyle/>
                    <a:p>
                      <a:r>
                        <a:rPr lang="en-US" dirty="0"/>
                        <a:t>Roll No. (Email-ID)</a:t>
                      </a:r>
                    </a:p>
                  </a:txBody>
                  <a:tcPr/>
                </a:tc>
                <a:extLst>
                  <a:ext uri="{0D108BD9-81ED-4DB2-BD59-A6C34878D82A}">
                    <a16:rowId xmlns:a16="http://schemas.microsoft.com/office/drawing/2014/main" val="252644982"/>
                  </a:ext>
                </a:extLst>
              </a:tr>
              <a:tr h="370840">
                <a:tc>
                  <a:txBody>
                    <a:bodyPr/>
                    <a:lstStyle/>
                    <a:p>
                      <a:r>
                        <a:rPr lang="en-US" dirty="0"/>
                        <a:t>Lavlesh Mishra</a:t>
                      </a:r>
                    </a:p>
                  </a:txBody>
                  <a:tcPr/>
                </a:tc>
                <a:tc>
                  <a:txBody>
                    <a:bodyPr/>
                    <a:lstStyle/>
                    <a:p>
                      <a:r>
                        <a:rPr lang="en-US" dirty="0"/>
                        <a:t>19111048 (lavleshm@iitk.ac.in)</a:t>
                      </a:r>
                    </a:p>
                  </a:txBody>
                  <a:tcPr/>
                </a:tc>
                <a:extLst>
                  <a:ext uri="{0D108BD9-81ED-4DB2-BD59-A6C34878D82A}">
                    <a16:rowId xmlns:a16="http://schemas.microsoft.com/office/drawing/2014/main" val="995303618"/>
                  </a:ext>
                </a:extLst>
              </a:tr>
              <a:tr h="370840">
                <a:tc>
                  <a:txBody>
                    <a:bodyPr/>
                    <a:lstStyle/>
                    <a:p>
                      <a:r>
                        <a:rPr lang="en-US" dirty="0"/>
                        <a:t>Kuldeep Kumar Solanki</a:t>
                      </a:r>
                    </a:p>
                  </a:txBody>
                  <a:tcPr/>
                </a:tc>
                <a:tc>
                  <a:txBody>
                    <a:bodyPr/>
                    <a:lstStyle/>
                    <a:p>
                      <a:r>
                        <a:rPr lang="en-US" dirty="0"/>
                        <a:t>19111045 (kuldeeps@iitk.ac.in)</a:t>
                      </a:r>
                    </a:p>
                  </a:txBody>
                  <a:tcPr/>
                </a:tc>
                <a:extLst>
                  <a:ext uri="{0D108BD9-81ED-4DB2-BD59-A6C34878D82A}">
                    <a16:rowId xmlns:a16="http://schemas.microsoft.com/office/drawing/2014/main" val="1147349044"/>
                  </a:ext>
                </a:extLst>
              </a:tr>
              <a:tr h="370840">
                <a:tc>
                  <a:txBody>
                    <a:bodyPr/>
                    <a:lstStyle/>
                    <a:p>
                      <a:r>
                        <a:rPr lang="en-US" dirty="0"/>
                        <a:t>Jaydeep Meda</a:t>
                      </a:r>
                    </a:p>
                  </a:txBody>
                  <a:tcPr/>
                </a:tc>
                <a:tc>
                  <a:txBody>
                    <a:bodyPr/>
                    <a:lstStyle/>
                    <a:p>
                      <a:r>
                        <a:rPr lang="en-US" dirty="0"/>
                        <a:t>19111039 (jaydeepm@iitk.ac.in)</a:t>
                      </a:r>
                    </a:p>
                  </a:txBody>
                  <a:tcPr/>
                </a:tc>
                <a:extLst>
                  <a:ext uri="{0D108BD9-81ED-4DB2-BD59-A6C34878D82A}">
                    <a16:rowId xmlns:a16="http://schemas.microsoft.com/office/drawing/2014/main" val="1082942160"/>
                  </a:ext>
                </a:extLst>
              </a:tr>
              <a:tr h="370840">
                <a:tc>
                  <a:txBody>
                    <a:bodyPr/>
                    <a:lstStyle/>
                    <a:p>
                      <a:r>
                        <a:rPr lang="en-US" dirty="0"/>
                        <a:t>Aditya Jain</a:t>
                      </a:r>
                    </a:p>
                  </a:txBody>
                  <a:tcPr/>
                </a:tc>
                <a:tc>
                  <a:txBody>
                    <a:bodyPr/>
                    <a:lstStyle/>
                    <a:p>
                      <a:r>
                        <a:rPr lang="en-US" dirty="0"/>
                        <a:t>20111418 (kun20@iitk.ac.in)</a:t>
                      </a:r>
                    </a:p>
                  </a:txBody>
                  <a:tcPr/>
                </a:tc>
                <a:extLst>
                  <a:ext uri="{0D108BD9-81ED-4DB2-BD59-A6C34878D82A}">
                    <a16:rowId xmlns:a16="http://schemas.microsoft.com/office/drawing/2014/main" val="275198634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Rohit Singh</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20111004 (adityaj20@iitk.ac.in)</a:t>
                      </a:r>
                    </a:p>
                  </a:txBody>
                  <a:tcPr/>
                </a:tc>
                <a:extLst>
                  <a:ext uri="{0D108BD9-81ED-4DB2-BD59-A6C34878D82A}">
                    <a16:rowId xmlns:a16="http://schemas.microsoft.com/office/drawing/2014/main" val="1828623663"/>
                  </a:ext>
                </a:extLst>
              </a:tr>
            </a:tbl>
          </a:graphicData>
        </a:graphic>
      </p:graphicFrame>
      <p:graphicFrame>
        <p:nvGraphicFramePr>
          <p:cNvPr id="8" name="Table 8">
            <a:extLst>
              <a:ext uri="{FF2B5EF4-FFF2-40B4-BE49-F238E27FC236}">
                <a16:creationId xmlns:a16="http://schemas.microsoft.com/office/drawing/2014/main" id="{1F956655-8C7A-4C26-ABA8-CF2AE25091C6}"/>
              </a:ext>
            </a:extLst>
          </p:cNvPr>
          <p:cNvGraphicFramePr>
            <a:graphicFrameLocks noGrp="1"/>
          </p:cNvGraphicFramePr>
          <p:nvPr>
            <p:extLst>
              <p:ext uri="{D42A27DB-BD31-4B8C-83A1-F6EECF244321}">
                <p14:modId xmlns:p14="http://schemas.microsoft.com/office/powerpoint/2010/main" val="2657934921"/>
              </p:ext>
            </p:extLst>
          </p:nvPr>
        </p:nvGraphicFramePr>
        <p:xfrm>
          <a:off x="2032000" y="2212132"/>
          <a:ext cx="8128000" cy="370840"/>
        </p:xfrm>
        <a:graphic>
          <a:graphicData uri="http://schemas.openxmlformats.org/drawingml/2006/table">
            <a:tbl>
              <a:tblPr firstRow="1" bandRow="1">
                <a:tableStyleId>{5C22544A-7EE6-4342-B048-85BDC9FD1C3A}</a:tableStyleId>
              </a:tblPr>
              <a:tblGrid>
                <a:gridCol w="8128000">
                  <a:extLst>
                    <a:ext uri="{9D8B030D-6E8A-4147-A177-3AD203B41FA5}">
                      <a16:colId xmlns:a16="http://schemas.microsoft.com/office/drawing/2014/main" val="2435448292"/>
                    </a:ext>
                  </a:extLst>
                </a:gridCol>
              </a:tblGrid>
              <a:tr h="370840">
                <a:tc>
                  <a:txBody>
                    <a:bodyPr/>
                    <a:lstStyle/>
                    <a:p>
                      <a:pPr algn="ctr"/>
                      <a:r>
                        <a:rPr lang="en-US" dirty="0"/>
                        <a:t>Group Number: 5</a:t>
                      </a:r>
                    </a:p>
                  </a:txBody>
                  <a:tcPr/>
                </a:tc>
                <a:extLst>
                  <a:ext uri="{0D108BD9-81ED-4DB2-BD59-A6C34878D82A}">
                    <a16:rowId xmlns:a16="http://schemas.microsoft.com/office/drawing/2014/main" val="1080485959"/>
                  </a:ext>
                </a:extLst>
              </a:tr>
            </a:tbl>
          </a:graphicData>
        </a:graphic>
      </p:graphicFrame>
      <p:sp>
        <p:nvSpPr>
          <p:cNvPr id="10" name="Footer Placeholder 9">
            <a:extLst>
              <a:ext uri="{FF2B5EF4-FFF2-40B4-BE49-F238E27FC236}">
                <a16:creationId xmlns:a16="http://schemas.microsoft.com/office/drawing/2014/main" id="{6DBDACD9-C2BB-45CA-913E-8062431E601B}"/>
              </a:ext>
            </a:extLst>
          </p:cNvPr>
          <p:cNvSpPr>
            <a:spLocks noGrp="1"/>
          </p:cNvSpPr>
          <p:nvPr>
            <p:ph type="ftr" sz="quarter" idx="11"/>
          </p:nvPr>
        </p:nvSpPr>
        <p:spPr/>
        <p:txBody>
          <a:bodyPr/>
          <a:lstStyle/>
          <a:p>
            <a:r>
              <a:rPr lang="en-US"/>
              <a:t>CS685A: Data Mining Project Report</a:t>
            </a:r>
            <a:endParaRPr lang="en-US" dirty="0"/>
          </a:p>
        </p:txBody>
      </p:sp>
      <p:sp>
        <p:nvSpPr>
          <p:cNvPr id="11" name="Slide Number Placeholder 10">
            <a:extLst>
              <a:ext uri="{FF2B5EF4-FFF2-40B4-BE49-F238E27FC236}">
                <a16:creationId xmlns:a16="http://schemas.microsoft.com/office/drawing/2014/main" id="{EF8B4AEC-6A05-4828-921C-8367E5CF5946}"/>
              </a:ext>
            </a:extLst>
          </p:cNvPr>
          <p:cNvSpPr>
            <a:spLocks noGrp="1"/>
          </p:cNvSpPr>
          <p:nvPr>
            <p:ph type="sldNum" sz="quarter" idx="12"/>
          </p:nvPr>
        </p:nvSpPr>
        <p:spPr/>
        <p:txBody>
          <a:bodyPr/>
          <a:lstStyle/>
          <a:p>
            <a:fld id="{059285FA-53EC-43DB-87DE-B7B076A0056A}" type="slidenum">
              <a:rPr lang="en-US" smtClean="0"/>
              <a:t>2</a:t>
            </a:fld>
            <a:endParaRPr lang="en-US"/>
          </a:p>
        </p:txBody>
      </p:sp>
    </p:spTree>
    <p:extLst>
      <p:ext uri="{BB962C8B-B14F-4D97-AF65-F5344CB8AC3E}">
        <p14:creationId xmlns:p14="http://schemas.microsoft.com/office/powerpoint/2010/main" val="31234373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A4A1A-85B2-470C-9AF3-6A811D214F07}"/>
              </a:ext>
            </a:extLst>
          </p:cNvPr>
          <p:cNvSpPr>
            <a:spLocks noGrp="1"/>
          </p:cNvSpPr>
          <p:nvPr>
            <p:ph type="title"/>
          </p:nvPr>
        </p:nvSpPr>
        <p:spPr/>
        <p:txBody>
          <a:bodyPr/>
          <a:lstStyle/>
          <a:p>
            <a:r>
              <a:rPr lang="en-US" dirty="0"/>
              <a:t>Prediction</a:t>
            </a:r>
          </a:p>
        </p:txBody>
      </p:sp>
      <p:sp>
        <p:nvSpPr>
          <p:cNvPr id="6" name="Text Placeholder 5">
            <a:extLst>
              <a:ext uri="{FF2B5EF4-FFF2-40B4-BE49-F238E27FC236}">
                <a16:creationId xmlns:a16="http://schemas.microsoft.com/office/drawing/2014/main" id="{0719D1C1-FEDF-40AE-965D-651886259F23}"/>
              </a:ext>
            </a:extLst>
          </p:cNvPr>
          <p:cNvSpPr>
            <a:spLocks noGrp="1"/>
          </p:cNvSpPr>
          <p:nvPr>
            <p:ph type="body" sz="half" idx="2"/>
          </p:nvPr>
        </p:nvSpPr>
        <p:spPr/>
        <p:txBody>
          <a:bodyPr/>
          <a:lstStyle/>
          <a:p>
            <a:r>
              <a:rPr lang="en-US" dirty="0"/>
              <a:t>CASE 2: PREDICTION OF NUMBER OF STILL-BIRTHS</a:t>
            </a:r>
          </a:p>
        </p:txBody>
      </p:sp>
      <p:sp>
        <p:nvSpPr>
          <p:cNvPr id="4" name="Footer Placeholder 3">
            <a:extLst>
              <a:ext uri="{FF2B5EF4-FFF2-40B4-BE49-F238E27FC236}">
                <a16:creationId xmlns:a16="http://schemas.microsoft.com/office/drawing/2014/main" id="{B23BDE85-11AE-4C58-AF98-1E94B00DED86}"/>
              </a:ext>
            </a:extLst>
          </p:cNvPr>
          <p:cNvSpPr>
            <a:spLocks noGrp="1"/>
          </p:cNvSpPr>
          <p:nvPr>
            <p:ph type="ftr" sz="quarter" idx="11"/>
          </p:nvPr>
        </p:nvSpPr>
        <p:spPr/>
        <p:txBody>
          <a:bodyPr/>
          <a:lstStyle/>
          <a:p>
            <a:r>
              <a:rPr lang="en-US"/>
              <a:t>CS685A: Data Mining Project Report</a:t>
            </a:r>
          </a:p>
        </p:txBody>
      </p:sp>
      <p:sp>
        <p:nvSpPr>
          <p:cNvPr id="5" name="Slide Number Placeholder 4">
            <a:extLst>
              <a:ext uri="{FF2B5EF4-FFF2-40B4-BE49-F238E27FC236}">
                <a16:creationId xmlns:a16="http://schemas.microsoft.com/office/drawing/2014/main" id="{4D6C40F5-6D6D-4377-95B3-8528D322A761}"/>
              </a:ext>
            </a:extLst>
          </p:cNvPr>
          <p:cNvSpPr>
            <a:spLocks noGrp="1"/>
          </p:cNvSpPr>
          <p:nvPr>
            <p:ph type="sldNum" sz="quarter" idx="12"/>
          </p:nvPr>
        </p:nvSpPr>
        <p:spPr/>
        <p:txBody>
          <a:bodyPr/>
          <a:lstStyle/>
          <a:p>
            <a:fld id="{059285FA-53EC-43DB-87DE-B7B076A0056A}" type="slidenum">
              <a:rPr lang="en-US" smtClean="0"/>
              <a:t>20</a:t>
            </a:fld>
            <a:endParaRPr lang="en-US"/>
          </a:p>
        </p:txBody>
      </p:sp>
      <p:graphicFrame>
        <p:nvGraphicFramePr>
          <p:cNvPr id="8" name="Table 8">
            <a:extLst>
              <a:ext uri="{FF2B5EF4-FFF2-40B4-BE49-F238E27FC236}">
                <a16:creationId xmlns:a16="http://schemas.microsoft.com/office/drawing/2014/main" id="{87B256D3-393D-42AC-9C27-47ECE1E42A0A}"/>
              </a:ext>
            </a:extLst>
          </p:cNvPr>
          <p:cNvGraphicFramePr>
            <a:graphicFrameLocks noGrp="1"/>
          </p:cNvGraphicFramePr>
          <p:nvPr>
            <p:extLst>
              <p:ext uri="{D42A27DB-BD31-4B8C-83A1-F6EECF244321}">
                <p14:modId xmlns:p14="http://schemas.microsoft.com/office/powerpoint/2010/main" val="946327679"/>
              </p:ext>
            </p:extLst>
          </p:nvPr>
        </p:nvGraphicFramePr>
        <p:xfrm>
          <a:off x="4211416" y="2322117"/>
          <a:ext cx="7908697" cy="2666107"/>
        </p:xfrm>
        <a:graphic>
          <a:graphicData uri="http://schemas.openxmlformats.org/drawingml/2006/table">
            <a:tbl>
              <a:tblPr firstRow="1" bandRow="1">
                <a:tableStyleId>{5C22544A-7EE6-4342-B048-85BDC9FD1C3A}</a:tableStyleId>
              </a:tblPr>
              <a:tblGrid>
                <a:gridCol w="3293565">
                  <a:extLst>
                    <a:ext uri="{9D8B030D-6E8A-4147-A177-3AD203B41FA5}">
                      <a16:colId xmlns:a16="http://schemas.microsoft.com/office/drawing/2014/main" val="3907421107"/>
                    </a:ext>
                  </a:extLst>
                </a:gridCol>
                <a:gridCol w="2251495">
                  <a:extLst>
                    <a:ext uri="{9D8B030D-6E8A-4147-A177-3AD203B41FA5}">
                      <a16:colId xmlns:a16="http://schemas.microsoft.com/office/drawing/2014/main" val="1516631208"/>
                    </a:ext>
                  </a:extLst>
                </a:gridCol>
                <a:gridCol w="2363637">
                  <a:extLst>
                    <a:ext uri="{9D8B030D-6E8A-4147-A177-3AD203B41FA5}">
                      <a16:colId xmlns:a16="http://schemas.microsoft.com/office/drawing/2014/main" val="874309320"/>
                    </a:ext>
                  </a:extLst>
                </a:gridCol>
              </a:tblGrid>
              <a:tr h="381296">
                <a:tc>
                  <a:txBody>
                    <a:bodyPr/>
                    <a:lstStyle/>
                    <a:p>
                      <a:r>
                        <a:rPr lang="en-US" dirty="0"/>
                        <a:t>Measure</a:t>
                      </a:r>
                    </a:p>
                  </a:txBody>
                  <a:tcPr/>
                </a:tc>
                <a:tc>
                  <a:txBody>
                    <a:bodyPr/>
                    <a:lstStyle/>
                    <a:p>
                      <a:r>
                        <a:rPr lang="en-US" dirty="0"/>
                        <a:t>Linear Regression</a:t>
                      </a:r>
                    </a:p>
                  </a:txBody>
                  <a:tcPr/>
                </a:tc>
                <a:tc>
                  <a:txBody>
                    <a:bodyPr/>
                    <a:lstStyle/>
                    <a:p>
                      <a:r>
                        <a:rPr lang="en-US" dirty="0"/>
                        <a:t>Random Forest</a:t>
                      </a:r>
                    </a:p>
                  </a:txBody>
                  <a:tcPr/>
                </a:tc>
                <a:extLst>
                  <a:ext uri="{0D108BD9-81ED-4DB2-BD59-A6C34878D82A}">
                    <a16:rowId xmlns:a16="http://schemas.microsoft.com/office/drawing/2014/main" val="2136055432"/>
                  </a:ext>
                </a:extLst>
              </a:tr>
              <a:tr h="3812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Training Mean Absolute Error</a:t>
                      </a:r>
                    </a:p>
                  </a:txBody>
                  <a:tcPr/>
                </a:tc>
                <a:tc>
                  <a:txBody>
                    <a:bodyPr/>
                    <a:lstStyle/>
                    <a:p>
                      <a:r>
                        <a:rPr lang="en-US" dirty="0"/>
                        <a:t>1023.99261949344</a:t>
                      </a:r>
                    </a:p>
                  </a:txBody>
                  <a:tcPr/>
                </a:tc>
                <a:tc>
                  <a:txBody>
                    <a:bodyPr/>
                    <a:lstStyle/>
                    <a:p>
                      <a:r>
                        <a:rPr lang="en-US" dirty="0"/>
                        <a:t>89.88106998654105</a:t>
                      </a:r>
                    </a:p>
                  </a:txBody>
                  <a:tcPr/>
                </a:tc>
                <a:extLst>
                  <a:ext uri="{0D108BD9-81ED-4DB2-BD59-A6C34878D82A}">
                    <a16:rowId xmlns:a16="http://schemas.microsoft.com/office/drawing/2014/main" val="1626893726"/>
                  </a:ext>
                </a:extLst>
              </a:tr>
              <a:tr h="3812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Test Mean Absolute Error</a:t>
                      </a:r>
                    </a:p>
                  </a:txBody>
                  <a:tcPr/>
                </a:tc>
                <a:tc>
                  <a:txBody>
                    <a:bodyPr/>
                    <a:lstStyle/>
                    <a:p>
                      <a:r>
                        <a:rPr lang="en-US" dirty="0"/>
                        <a:t>2390.04152966319</a:t>
                      </a:r>
                    </a:p>
                  </a:txBody>
                  <a:tcPr/>
                </a:tc>
                <a:tc>
                  <a:txBody>
                    <a:bodyPr/>
                    <a:lstStyle/>
                    <a:p>
                      <a:r>
                        <a:rPr lang="en-US" dirty="0"/>
                        <a:t>541.9993948562783</a:t>
                      </a:r>
                    </a:p>
                  </a:txBody>
                  <a:tcPr/>
                </a:tc>
                <a:extLst>
                  <a:ext uri="{0D108BD9-81ED-4DB2-BD59-A6C34878D82A}">
                    <a16:rowId xmlns:a16="http://schemas.microsoft.com/office/drawing/2014/main" val="1728807259"/>
                  </a:ext>
                </a:extLst>
              </a:tr>
              <a:tr h="3812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Training Root Mean Square Error </a:t>
                      </a:r>
                    </a:p>
                  </a:txBody>
                  <a:tcPr/>
                </a:tc>
                <a:tc>
                  <a:txBody>
                    <a:bodyPr/>
                    <a:lstStyle/>
                    <a:p>
                      <a:r>
                        <a:rPr lang="en-US" dirty="0"/>
                        <a:t>2235.31247540752</a:t>
                      </a:r>
                    </a:p>
                  </a:txBody>
                  <a:tcPr/>
                </a:tc>
                <a:tc>
                  <a:txBody>
                    <a:bodyPr/>
                    <a:lstStyle/>
                    <a:p>
                      <a:r>
                        <a:rPr lang="en-US" dirty="0"/>
                        <a:t>396.0021534095236</a:t>
                      </a:r>
                    </a:p>
                  </a:txBody>
                  <a:tcPr/>
                </a:tc>
                <a:extLst>
                  <a:ext uri="{0D108BD9-81ED-4DB2-BD59-A6C34878D82A}">
                    <a16:rowId xmlns:a16="http://schemas.microsoft.com/office/drawing/2014/main" val="2682614915"/>
                  </a:ext>
                </a:extLst>
              </a:tr>
              <a:tr h="37833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Testing Root Mean Square Error </a:t>
                      </a:r>
                    </a:p>
                  </a:txBody>
                  <a:tcPr/>
                </a:tc>
                <a:tc>
                  <a:txBody>
                    <a:bodyPr/>
                    <a:lstStyle/>
                    <a:p>
                      <a:r>
                        <a:rPr lang="en-US" dirty="0"/>
                        <a:t>4821.80489352115</a:t>
                      </a:r>
                    </a:p>
                  </a:txBody>
                  <a:tcPr/>
                </a:tc>
                <a:tc>
                  <a:txBody>
                    <a:bodyPr/>
                    <a:lstStyle/>
                    <a:p>
                      <a:r>
                        <a:rPr lang="en-US" dirty="0"/>
                        <a:t>2139.573840681855</a:t>
                      </a:r>
                    </a:p>
                  </a:txBody>
                  <a:tcPr/>
                </a:tc>
                <a:extLst>
                  <a:ext uri="{0D108BD9-81ED-4DB2-BD59-A6C34878D82A}">
                    <a16:rowId xmlns:a16="http://schemas.microsoft.com/office/drawing/2014/main" val="3505443847"/>
                  </a:ext>
                </a:extLst>
              </a:tr>
              <a:tr h="3812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Training Accuracy(R-square) </a:t>
                      </a:r>
                    </a:p>
                  </a:txBody>
                  <a:tcPr/>
                </a:tc>
                <a:tc>
                  <a:txBody>
                    <a:bodyPr/>
                    <a:lstStyle/>
                    <a:p>
                      <a:r>
                        <a:rPr lang="en-US" dirty="0"/>
                        <a:t>88.124395801068</a:t>
                      </a:r>
                    </a:p>
                  </a:txBody>
                  <a:tcPr/>
                </a:tc>
                <a:tc>
                  <a:txBody>
                    <a:bodyPr/>
                    <a:lstStyle/>
                    <a:p>
                      <a:r>
                        <a:rPr lang="en-US" dirty="0"/>
                        <a:t>99.62728718459579</a:t>
                      </a:r>
                    </a:p>
                  </a:txBody>
                  <a:tcPr/>
                </a:tc>
                <a:extLst>
                  <a:ext uri="{0D108BD9-81ED-4DB2-BD59-A6C34878D82A}">
                    <a16:rowId xmlns:a16="http://schemas.microsoft.com/office/drawing/2014/main" val="1436865900"/>
                  </a:ext>
                </a:extLst>
              </a:tr>
              <a:tr h="3812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Testing Accuracy(R-square)</a:t>
                      </a:r>
                    </a:p>
                  </a:txBody>
                  <a:tcPr/>
                </a:tc>
                <a:tc>
                  <a:txBody>
                    <a:bodyPr/>
                    <a:lstStyle/>
                    <a:p>
                      <a:r>
                        <a:rPr lang="en-US" dirty="0"/>
                        <a:t>92.4555099954537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98.51452557349563</a:t>
                      </a:r>
                    </a:p>
                  </a:txBody>
                  <a:tcPr/>
                </a:tc>
                <a:extLst>
                  <a:ext uri="{0D108BD9-81ED-4DB2-BD59-A6C34878D82A}">
                    <a16:rowId xmlns:a16="http://schemas.microsoft.com/office/drawing/2014/main" val="942531491"/>
                  </a:ext>
                </a:extLst>
              </a:tr>
            </a:tbl>
          </a:graphicData>
        </a:graphic>
      </p:graphicFrame>
    </p:spTree>
    <p:extLst>
      <p:ext uri="{BB962C8B-B14F-4D97-AF65-F5344CB8AC3E}">
        <p14:creationId xmlns:p14="http://schemas.microsoft.com/office/powerpoint/2010/main" val="27043037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42B31B-B39C-4595-A31C-CBF4138C92D3}"/>
              </a:ext>
            </a:extLst>
          </p:cNvPr>
          <p:cNvSpPr>
            <a:spLocks noGrp="1"/>
          </p:cNvSpPr>
          <p:nvPr>
            <p:ph idx="1"/>
          </p:nvPr>
        </p:nvSpPr>
        <p:spPr/>
        <p:txBody>
          <a:bodyPr/>
          <a:lstStyle/>
          <a:p>
            <a:endParaRPr lang="en-US"/>
          </a:p>
        </p:txBody>
      </p:sp>
      <p:sp>
        <p:nvSpPr>
          <p:cNvPr id="5" name="Footer Placeholder 4">
            <a:extLst>
              <a:ext uri="{FF2B5EF4-FFF2-40B4-BE49-F238E27FC236}">
                <a16:creationId xmlns:a16="http://schemas.microsoft.com/office/drawing/2014/main" id="{6684C806-F220-4AB2-A56B-309CB203F068}"/>
              </a:ext>
            </a:extLst>
          </p:cNvPr>
          <p:cNvSpPr>
            <a:spLocks noGrp="1"/>
          </p:cNvSpPr>
          <p:nvPr>
            <p:ph type="ftr" sz="quarter" idx="11"/>
          </p:nvPr>
        </p:nvSpPr>
        <p:spPr/>
        <p:txBody>
          <a:bodyPr/>
          <a:lstStyle/>
          <a:p>
            <a:r>
              <a:rPr lang="en-US"/>
              <a:t>CS685A: Data Mining Project Report</a:t>
            </a:r>
          </a:p>
        </p:txBody>
      </p:sp>
      <p:sp>
        <p:nvSpPr>
          <p:cNvPr id="6" name="Slide Number Placeholder 5">
            <a:extLst>
              <a:ext uri="{FF2B5EF4-FFF2-40B4-BE49-F238E27FC236}">
                <a16:creationId xmlns:a16="http://schemas.microsoft.com/office/drawing/2014/main" id="{F0522CE9-A5CD-4F02-B842-D57897A01651}"/>
              </a:ext>
            </a:extLst>
          </p:cNvPr>
          <p:cNvSpPr>
            <a:spLocks noGrp="1"/>
          </p:cNvSpPr>
          <p:nvPr>
            <p:ph type="sldNum" sz="quarter" idx="12"/>
          </p:nvPr>
        </p:nvSpPr>
        <p:spPr/>
        <p:txBody>
          <a:bodyPr/>
          <a:lstStyle/>
          <a:p>
            <a:fld id="{059285FA-53EC-43DB-87DE-B7B076A0056A}" type="slidenum">
              <a:rPr lang="en-US" smtClean="0"/>
              <a:t>21</a:t>
            </a:fld>
            <a:endParaRPr lang="en-US"/>
          </a:p>
        </p:txBody>
      </p:sp>
      <p:sp>
        <p:nvSpPr>
          <p:cNvPr id="8" name="Title 1">
            <a:extLst>
              <a:ext uri="{FF2B5EF4-FFF2-40B4-BE49-F238E27FC236}">
                <a16:creationId xmlns:a16="http://schemas.microsoft.com/office/drawing/2014/main" id="{42018B32-56CA-41A8-9E6D-BF15E004AC5C}"/>
              </a:ext>
            </a:extLst>
          </p:cNvPr>
          <p:cNvSpPr>
            <a:spLocks noGrp="1"/>
          </p:cNvSpPr>
          <p:nvPr>
            <p:ph type="title"/>
          </p:nvPr>
        </p:nvSpPr>
        <p:spPr>
          <a:xfrm>
            <a:off x="457200" y="594359"/>
            <a:ext cx="3200400" cy="2286000"/>
          </a:xfrm>
        </p:spPr>
        <p:txBody>
          <a:bodyPr/>
          <a:lstStyle/>
          <a:p>
            <a:r>
              <a:rPr lang="en-US" dirty="0"/>
              <a:t>Prediction</a:t>
            </a:r>
          </a:p>
        </p:txBody>
      </p:sp>
      <p:sp>
        <p:nvSpPr>
          <p:cNvPr id="9" name="Text Placeholder 5">
            <a:extLst>
              <a:ext uri="{FF2B5EF4-FFF2-40B4-BE49-F238E27FC236}">
                <a16:creationId xmlns:a16="http://schemas.microsoft.com/office/drawing/2014/main" id="{E03C2A23-B2CF-4870-B1CC-06BAD99E4CD7}"/>
              </a:ext>
            </a:extLst>
          </p:cNvPr>
          <p:cNvSpPr>
            <a:spLocks noGrp="1"/>
          </p:cNvSpPr>
          <p:nvPr>
            <p:ph type="body" sz="half" idx="2"/>
          </p:nvPr>
        </p:nvSpPr>
        <p:spPr>
          <a:xfrm>
            <a:off x="457200" y="2926080"/>
            <a:ext cx="3200400" cy="3379124"/>
          </a:xfrm>
        </p:spPr>
        <p:txBody>
          <a:bodyPr/>
          <a:lstStyle/>
          <a:p>
            <a:r>
              <a:rPr lang="en-US" dirty="0"/>
              <a:t>CASE 2: PREDICTION OF NUMBER OF STILL-BIRTHS</a:t>
            </a:r>
          </a:p>
          <a:p>
            <a:pPr marL="285750" indent="-285750">
              <a:buFont typeface="Arial" panose="020B0604020202020204" pitchFamily="34" charset="0"/>
              <a:buChar char="•"/>
            </a:pPr>
            <a:r>
              <a:rPr lang="en-US" sz="1600" dirty="0">
                <a:solidFill>
                  <a:schemeClr val="bg1"/>
                </a:solidFill>
              </a:rPr>
              <a:t>Random forest result for still births(Actual vs Predicted)</a:t>
            </a:r>
          </a:p>
          <a:p>
            <a:endParaRPr lang="en-US" dirty="0"/>
          </a:p>
        </p:txBody>
      </p:sp>
      <p:pic>
        <p:nvPicPr>
          <p:cNvPr id="10" name="Picture 9" descr="Chart, line chart&#10;&#10;Description automatically generated">
            <a:extLst>
              <a:ext uri="{FF2B5EF4-FFF2-40B4-BE49-F238E27FC236}">
                <a16:creationId xmlns:a16="http://schemas.microsoft.com/office/drawing/2014/main" id="{584870A0-5805-4916-AD68-9426ADA332BC}"/>
              </a:ext>
            </a:extLst>
          </p:cNvPr>
          <p:cNvPicPr>
            <a:picLocks noChangeAspect="1"/>
          </p:cNvPicPr>
          <p:nvPr/>
        </p:nvPicPr>
        <p:blipFill>
          <a:blip r:embed="rId2"/>
          <a:stretch>
            <a:fillRect/>
          </a:stretch>
        </p:blipFill>
        <p:spPr>
          <a:xfrm>
            <a:off x="4742017" y="1780465"/>
            <a:ext cx="6798082" cy="3297069"/>
          </a:xfrm>
          <a:prstGeom prst="rect">
            <a:avLst/>
          </a:prstGeom>
        </p:spPr>
      </p:pic>
    </p:spTree>
    <p:extLst>
      <p:ext uri="{BB962C8B-B14F-4D97-AF65-F5344CB8AC3E}">
        <p14:creationId xmlns:p14="http://schemas.microsoft.com/office/powerpoint/2010/main" val="35962520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A4A1A-85B2-470C-9AF3-6A811D214F07}"/>
              </a:ext>
            </a:extLst>
          </p:cNvPr>
          <p:cNvSpPr>
            <a:spLocks noGrp="1"/>
          </p:cNvSpPr>
          <p:nvPr>
            <p:ph type="title"/>
          </p:nvPr>
        </p:nvSpPr>
        <p:spPr/>
        <p:txBody>
          <a:bodyPr/>
          <a:lstStyle/>
          <a:p>
            <a:r>
              <a:rPr lang="en-US" dirty="0"/>
              <a:t>Prediction</a:t>
            </a:r>
          </a:p>
        </p:txBody>
      </p:sp>
      <p:sp>
        <p:nvSpPr>
          <p:cNvPr id="6" name="Text Placeholder 5">
            <a:extLst>
              <a:ext uri="{FF2B5EF4-FFF2-40B4-BE49-F238E27FC236}">
                <a16:creationId xmlns:a16="http://schemas.microsoft.com/office/drawing/2014/main" id="{0719D1C1-FEDF-40AE-965D-651886259F23}"/>
              </a:ext>
            </a:extLst>
          </p:cNvPr>
          <p:cNvSpPr>
            <a:spLocks noGrp="1"/>
          </p:cNvSpPr>
          <p:nvPr>
            <p:ph type="body" sz="half" idx="2"/>
          </p:nvPr>
        </p:nvSpPr>
        <p:spPr/>
        <p:txBody>
          <a:bodyPr/>
          <a:lstStyle/>
          <a:p>
            <a:r>
              <a:rPr lang="en-US" dirty="0"/>
              <a:t>CASE 3: PREDICTION OF NUMBER OF INFANT DEATHS</a:t>
            </a:r>
          </a:p>
        </p:txBody>
      </p:sp>
      <p:sp>
        <p:nvSpPr>
          <p:cNvPr id="4" name="Footer Placeholder 3">
            <a:extLst>
              <a:ext uri="{FF2B5EF4-FFF2-40B4-BE49-F238E27FC236}">
                <a16:creationId xmlns:a16="http://schemas.microsoft.com/office/drawing/2014/main" id="{B23BDE85-11AE-4C58-AF98-1E94B00DED86}"/>
              </a:ext>
            </a:extLst>
          </p:cNvPr>
          <p:cNvSpPr>
            <a:spLocks noGrp="1"/>
          </p:cNvSpPr>
          <p:nvPr>
            <p:ph type="ftr" sz="quarter" idx="11"/>
          </p:nvPr>
        </p:nvSpPr>
        <p:spPr/>
        <p:txBody>
          <a:bodyPr/>
          <a:lstStyle/>
          <a:p>
            <a:r>
              <a:rPr lang="en-US"/>
              <a:t>CS685A: Data Mining Project Report</a:t>
            </a:r>
          </a:p>
        </p:txBody>
      </p:sp>
      <p:sp>
        <p:nvSpPr>
          <p:cNvPr id="5" name="Slide Number Placeholder 4">
            <a:extLst>
              <a:ext uri="{FF2B5EF4-FFF2-40B4-BE49-F238E27FC236}">
                <a16:creationId xmlns:a16="http://schemas.microsoft.com/office/drawing/2014/main" id="{4D6C40F5-6D6D-4377-95B3-8528D322A761}"/>
              </a:ext>
            </a:extLst>
          </p:cNvPr>
          <p:cNvSpPr>
            <a:spLocks noGrp="1"/>
          </p:cNvSpPr>
          <p:nvPr>
            <p:ph type="sldNum" sz="quarter" idx="12"/>
          </p:nvPr>
        </p:nvSpPr>
        <p:spPr/>
        <p:txBody>
          <a:bodyPr/>
          <a:lstStyle/>
          <a:p>
            <a:fld id="{059285FA-53EC-43DB-87DE-B7B076A0056A}" type="slidenum">
              <a:rPr lang="en-US" smtClean="0"/>
              <a:t>22</a:t>
            </a:fld>
            <a:endParaRPr lang="en-US"/>
          </a:p>
        </p:txBody>
      </p:sp>
      <p:graphicFrame>
        <p:nvGraphicFramePr>
          <p:cNvPr id="8" name="Table 8">
            <a:extLst>
              <a:ext uri="{FF2B5EF4-FFF2-40B4-BE49-F238E27FC236}">
                <a16:creationId xmlns:a16="http://schemas.microsoft.com/office/drawing/2014/main" id="{87B256D3-393D-42AC-9C27-47ECE1E42A0A}"/>
              </a:ext>
            </a:extLst>
          </p:cNvPr>
          <p:cNvGraphicFramePr>
            <a:graphicFrameLocks noGrp="1"/>
          </p:cNvGraphicFramePr>
          <p:nvPr>
            <p:extLst>
              <p:ext uri="{D42A27DB-BD31-4B8C-83A1-F6EECF244321}">
                <p14:modId xmlns:p14="http://schemas.microsoft.com/office/powerpoint/2010/main" val="493085175"/>
              </p:ext>
            </p:extLst>
          </p:nvPr>
        </p:nvGraphicFramePr>
        <p:xfrm>
          <a:off x="4211416" y="2322117"/>
          <a:ext cx="7908697" cy="2666107"/>
        </p:xfrm>
        <a:graphic>
          <a:graphicData uri="http://schemas.openxmlformats.org/drawingml/2006/table">
            <a:tbl>
              <a:tblPr firstRow="1" bandRow="1">
                <a:tableStyleId>{5C22544A-7EE6-4342-B048-85BDC9FD1C3A}</a:tableStyleId>
              </a:tblPr>
              <a:tblGrid>
                <a:gridCol w="3293565">
                  <a:extLst>
                    <a:ext uri="{9D8B030D-6E8A-4147-A177-3AD203B41FA5}">
                      <a16:colId xmlns:a16="http://schemas.microsoft.com/office/drawing/2014/main" val="3907421107"/>
                    </a:ext>
                  </a:extLst>
                </a:gridCol>
                <a:gridCol w="2251495">
                  <a:extLst>
                    <a:ext uri="{9D8B030D-6E8A-4147-A177-3AD203B41FA5}">
                      <a16:colId xmlns:a16="http://schemas.microsoft.com/office/drawing/2014/main" val="1516631208"/>
                    </a:ext>
                  </a:extLst>
                </a:gridCol>
                <a:gridCol w="2363637">
                  <a:extLst>
                    <a:ext uri="{9D8B030D-6E8A-4147-A177-3AD203B41FA5}">
                      <a16:colId xmlns:a16="http://schemas.microsoft.com/office/drawing/2014/main" val="874309320"/>
                    </a:ext>
                  </a:extLst>
                </a:gridCol>
              </a:tblGrid>
              <a:tr h="381296">
                <a:tc>
                  <a:txBody>
                    <a:bodyPr/>
                    <a:lstStyle/>
                    <a:p>
                      <a:r>
                        <a:rPr lang="en-US" dirty="0"/>
                        <a:t>Measure</a:t>
                      </a:r>
                    </a:p>
                  </a:txBody>
                  <a:tcPr/>
                </a:tc>
                <a:tc>
                  <a:txBody>
                    <a:bodyPr/>
                    <a:lstStyle/>
                    <a:p>
                      <a:r>
                        <a:rPr lang="en-US" dirty="0"/>
                        <a:t>Linear Regression</a:t>
                      </a:r>
                    </a:p>
                  </a:txBody>
                  <a:tcPr/>
                </a:tc>
                <a:tc>
                  <a:txBody>
                    <a:bodyPr/>
                    <a:lstStyle/>
                    <a:p>
                      <a:r>
                        <a:rPr lang="en-US" dirty="0"/>
                        <a:t>Random Forest</a:t>
                      </a:r>
                    </a:p>
                  </a:txBody>
                  <a:tcPr/>
                </a:tc>
                <a:extLst>
                  <a:ext uri="{0D108BD9-81ED-4DB2-BD59-A6C34878D82A}">
                    <a16:rowId xmlns:a16="http://schemas.microsoft.com/office/drawing/2014/main" val="2136055432"/>
                  </a:ext>
                </a:extLst>
              </a:tr>
              <a:tr h="3812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Training Mean Absolute Error</a:t>
                      </a:r>
                    </a:p>
                  </a:txBody>
                  <a:tcPr/>
                </a:tc>
                <a:tc>
                  <a:txBody>
                    <a:bodyPr/>
                    <a:lstStyle/>
                    <a:p>
                      <a:r>
                        <a:rPr lang="en-US" dirty="0"/>
                        <a:t>176.98444922111506</a:t>
                      </a:r>
                    </a:p>
                  </a:txBody>
                  <a:tcPr/>
                </a:tc>
                <a:tc>
                  <a:txBody>
                    <a:bodyPr/>
                    <a:lstStyle/>
                    <a:p>
                      <a:r>
                        <a:rPr lang="en-US" dirty="0"/>
                        <a:t>44.47679676985195</a:t>
                      </a:r>
                    </a:p>
                  </a:txBody>
                  <a:tcPr/>
                </a:tc>
                <a:extLst>
                  <a:ext uri="{0D108BD9-81ED-4DB2-BD59-A6C34878D82A}">
                    <a16:rowId xmlns:a16="http://schemas.microsoft.com/office/drawing/2014/main" val="1626893726"/>
                  </a:ext>
                </a:extLst>
              </a:tr>
              <a:tr h="3812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Test Mean Absolute Error</a:t>
                      </a:r>
                    </a:p>
                  </a:txBody>
                  <a:tcPr/>
                </a:tc>
                <a:tc>
                  <a:txBody>
                    <a:bodyPr/>
                    <a:lstStyle/>
                    <a:p>
                      <a:r>
                        <a:rPr lang="en-US" dirty="0"/>
                        <a:t>171.44992601028855</a:t>
                      </a:r>
                    </a:p>
                  </a:txBody>
                  <a:tcPr/>
                </a:tc>
                <a:tc>
                  <a:txBody>
                    <a:bodyPr/>
                    <a:lstStyle/>
                    <a:p>
                      <a:r>
                        <a:rPr lang="en-US" dirty="0"/>
                        <a:t>113.2001815431165</a:t>
                      </a:r>
                    </a:p>
                  </a:txBody>
                  <a:tcPr/>
                </a:tc>
                <a:extLst>
                  <a:ext uri="{0D108BD9-81ED-4DB2-BD59-A6C34878D82A}">
                    <a16:rowId xmlns:a16="http://schemas.microsoft.com/office/drawing/2014/main" val="1728807259"/>
                  </a:ext>
                </a:extLst>
              </a:tr>
              <a:tr h="3812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Training Root Mean Square Error </a:t>
                      </a:r>
                    </a:p>
                  </a:txBody>
                  <a:tcPr/>
                </a:tc>
                <a:tc>
                  <a:txBody>
                    <a:bodyPr/>
                    <a:lstStyle/>
                    <a:p>
                      <a:r>
                        <a:rPr lang="en-US" dirty="0"/>
                        <a:t>284.300609512833</a:t>
                      </a:r>
                    </a:p>
                  </a:txBody>
                  <a:tcPr/>
                </a:tc>
                <a:tc>
                  <a:txBody>
                    <a:bodyPr/>
                    <a:lstStyle/>
                    <a:p>
                      <a:r>
                        <a:rPr lang="en-US" dirty="0"/>
                        <a:t>87.23965230976026</a:t>
                      </a:r>
                    </a:p>
                  </a:txBody>
                  <a:tcPr/>
                </a:tc>
                <a:extLst>
                  <a:ext uri="{0D108BD9-81ED-4DB2-BD59-A6C34878D82A}">
                    <a16:rowId xmlns:a16="http://schemas.microsoft.com/office/drawing/2014/main" val="2682614915"/>
                  </a:ext>
                </a:extLst>
              </a:tr>
              <a:tr h="37833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Testing Root Mean Square Error </a:t>
                      </a:r>
                    </a:p>
                  </a:txBody>
                  <a:tcPr/>
                </a:tc>
                <a:tc>
                  <a:txBody>
                    <a:bodyPr/>
                    <a:lstStyle/>
                    <a:p>
                      <a:r>
                        <a:rPr lang="en-US" dirty="0"/>
                        <a:t>265.06288848278155</a:t>
                      </a:r>
                    </a:p>
                  </a:txBody>
                  <a:tcPr/>
                </a:tc>
                <a:tc>
                  <a:txBody>
                    <a:bodyPr/>
                    <a:lstStyle/>
                    <a:p>
                      <a:r>
                        <a:rPr lang="en-US" dirty="0"/>
                        <a:t>201.14927401387413</a:t>
                      </a:r>
                    </a:p>
                  </a:txBody>
                  <a:tcPr/>
                </a:tc>
                <a:extLst>
                  <a:ext uri="{0D108BD9-81ED-4DB2-BD59-A6C34878D82A}">
                    <a16:rowId xmlns:a16="http://schemas.microsoft.com/office/drawing/2014/main" val="3505443847"/>
                  </a:ext>
                </a:extLst>
              </a:tr>
              <a:tr h="3812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Training Accuracy(R-square) </a:t>
                      </a:r>
                    </a:p>
                  </a:txBody>
                  <a:tcPr/>
                </a:tc>
                <a:tc>
                  <a:txBody>
                    <a:bodyPr/>
                    <a:lstStyle/>
                    <a:p>
                      <a:r>
                        <a:rPr lang="en-US" dirty="0"/>
                        <a:t>48.09697806858291</a:t>
                      </a:r>
                    </a:p>
                  </a:txBody>
                  <a:tcPr/>
                </a:tc>
                <a:tc>
                  <a:txBody>
                    <a:bodyPr/>
                    <a:lstStyle/>
                    <a:p>
                      <a:r>
                        <a:rPr lang="en-US" dirty="0"/>
                        <a:t>95.12455070018713</a:t>
                      </a:r>
                    </a:p>
                  </a:txBody>
                  <a:tcPr/>
                </a:tc>
                <a:extLst>
                  <a:ext uri="{0D108BD9-81ED-4DB2-BD59-A6C34878D82A}">
                    <a16:rowId xmlns:a16="http://schemas.microsoft.com/office/drawing/2014/main" val="1436865900"/>
                  </a:ext>
                </a:extLst>
              </a:tr>
              <a:tr h="3812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Testing Accuracy(R-square)</a:t>
                      </a:r>
                    </a:p>
                  </a:txBody>
                  <a:tcPr/>
                </a:tc>
                <a:tc>
                  <a:txBody>
                    <a:bodyPr/>
                    <a:lstStyle/>
                    <a:p>
                      <a:r>
                        <a:rPr lang="en-US" dirty="0"/>
                        <a:t>49.51743097935387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70.56988968985102</a:t>
                      </a:r>
                    </a:p>
                  </a:txBody>
                  <a:tcPr/>
                </a:tc>
                <a:extLst>
                  <a:ext uri="{0D108BD9-81ED-4DB2-BD59-A6C34878D82A}">
                    <a16:rowId xmlns:a16="http://schemas.microsoft.com/office/drawing/2014/main" val="942531491"/>
                  </a:ext>
                </a:extLst>
              </a:tr>
            </a:tbl>
          </a:graphicData>
        </a:graphic>
      </p:graphicFrame>
    </p:spTree>
    <p:extLst>
      <p:ext uri="{BB962C8B-B14F-4D97-AF65-F5344CB8AC3E}">
        <p14:creationId xmlns:p14="http://schemas.microsoft.com/office/powerpoint/2010/main" val="28903151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42B31B-B39C-4595-A31C-CBF4138C92D3}"/>
              </a:ext>
            </a:extLst>
          </p:cNvPr>
          <p:cNvSpPr>
            <a:spLocks noGrp="1"/>
          </p:cNvSpPr>
          <p:nvPr>
            <p:ph idx="1"/>
          </p:nvPr>
        </p:nvSpPr>
        <p:spPr/>
        <p:txBody>
          <a:bodyPr/>
          <a:lstStyle/>
          <a:p>
            <a:endParaRPr lang="en-US"/>
          </a:p>
        </p:txBody>
      </p:sp>
      <p:sp>
        <p:nvSpPr>
          <p:cNvPr id="5" name="Footer Placeholder 4">
            <a:extLst>
              <a:ext uri="{FF2B5EF4-FFF2-40B4-BE49-F238E27FC236}">
                <a16:creationId xmlns:a16="http://schemas.microsoft.com/office/drawing/2014/main" id="{6684C806-F220-4AB2-A56B-309CB203F068}"/>
              </a:ext>
            </a:extLst>
          </p:cNvPr>
          <p:cNvSpPr>
            <a:spLocks noGrp="1"/>
          </p:cNvSpPr>
          <p:nvPr>
            <p:ph type="ftr" sz="quarter" idx="11"/>
          </p:nvPr>
        </p:nvSpPr>
        <p:spPr/>
        <p:txBody>
          <a:bodyPr/>
          <a:lstStyle/>
          <a:p>
            <a:r>
              <a:rPr lang="en-US"/>
              <a:t>CS685A: Data Mining Project Report</a:t>
            </a:r>
          </a:p>
        </p:txBody>
      </p:sp>
      <p:sp>
        <p:nvSpPr>
          <p:cNvPr id="6" name="Slide Number Placeholder 5">
            <a:extLst>
              <a:ext uri="{FF2B5EF4-FFF2-40B4-BE49-F238E27FC236}">
                <a16:creationId xmlns:a16="http://schemas.microsoft.com/office/drawing/2014/main" id="{F0522CE9-A5CD-4F02-B842-D57897A01651}"/>
              </a:ext>
            </a:extLst>
          </p:cNvPr>
          <p:cNvSpPr>
            <a:spLocks noGrp="1"/>
          </p:cNvSpPr>
          <p:nvPr>
            <p:ph type="sldNum" sz="quarter" idx="12"/>
          </p:nvPr>
        </p:nvSpPr>
        <p:spPr/>
        <p:txBody>
          <a:bodyPr/>
          <a:lstStyle/>
          <a:p>
            <a:fld id="{059285FA-53EC-43DB-87DE-B7B076A0056A}" type="slidenum">
              <a:rPr lang="en-US" smtClean="0"/>
              <a:t>23</a:t>
            </a:fld>
            <a:endParaRPr lang="en-US"/>
          </a:p>
        </p:txBody>
      </p:sp>
      <p:sp>
        <p:nvSpPr>
          <p:cNvPr id="8" name="Title 1">
            <a:extLst>
              <a:ext uri="{FF2B5EF4-FFF2-40B4-BE49-F238E27FC236}">
                <a16:creationId xmlns:a16="http://schemas.microsoft.com/office/drawing/2014/main" id="{42018B32-56CA-41A8-9E6D-BF15E004AC5C}"/>
              </a:ext>
            </a:extLst>
          </p:cNvPr>
          <p:cNvSpPr>
            <a:spLocks noGrp="1"/>
          </p:cNvSpPr>
          <p:nvPr>
            <p:ph type="title"/>
          </p:nvPr>
        </p:nvSpPr>
        <p:spPr>
          <a:xfrm>
            <a:off x="457200" y="594359"/>
            <a:ext cx="3200400" cy="2286000"/>
          </a:xfrm>
        </p:spPr>
        <p:txBody>
          <a:bodyPr/>
          <a:lstStyle/>
          <a:p>
            <a:r>
              <a:rPr lang="en-US" dirty="0"/>
              <a:t>Prediction</a:t>
            </a:r>
          </a:p>
        </p:txBody>
      </p:sp>
      <p:sp>
        <p:nvSpPr>
          <p:cNvPr id="9" name="Text Placeholder 5">
            <a:extLst>
              <a:ext uri="{FF2B5EF4-FFF2-40B4-BE49-F238E27FC236}">
                <a16:creationId xmlns:a16="http://schemas.microsoft.com/office/drawing/2014/main" id="{E03C2A23-B2CF-4870-B1CC-06BAD99E4CD7}"/>
              </a:ext>
            </a:extLst>
          </p:cNvPr>
          <p:cNvSpPr>
            <a:spLocks noGrp="1"/>
          </p:cNvSpPr>
          <p:nvPr>
            <p:ph type="body" sz="half" idx="2"/>
          </p:nvPr>
        </p:nvSpPr>
        <p:spPr>
          <a:xfrm>
            <a:off x="457200" y="2926080"/>
            <a:ext cx="3200400" cy="3379124"/>
          </a:xfrm>
        </p:spPr>
        <p:txBody>
          <a:bodyPr/>
          <a:lstStyle/>
          <a:p>
            <a:r>
              <a:rPr lang="en-US" dirty="0"/>
              <a:t>CASE 3: PREDICTION OF NUMBER OF INFANT DEATHS</a:t>
            </a:r>
          </a:p>
          <a:p>
            <a:pPr marL="285750" indent="-285750">
              <a:buFont typeface="Arial" panose="020B0604020202020204" pitchFamily="34" charset="0"/>
              <a:buChar char="•"/>
            </a:pPr>
            <a:r>
              <a:rPr lang="en-US" sz="1600" dirty="0">
                <a:solidFill>
                  <a:schemeClr val="bg1"/>
                </a:solidFill>
              </a:rPr>
              <a:t>Random forest result for still infant deaths(Actual vs Predicted)</a:t>
            </a:r>
          </a:p>
          <a:p>
            <a:endParaRPr lang="en-US" dirty="0"/>
          </a:p>
        </p:txBody>
      </p:sp>
      <p:pic>
        <p:nvPicPr>
          <p:cNvPr id="11" name="Picture 10">
            <a:extLst>
              <a:ext uri="{FF2B5EF4-FFF2-40B4-BE49-F238E27FC236}">
                <a16:creationId xmlns:a16="http://schemas.microsoft.com/office/drawing/2014/main" id="{9978E726-20D2-474B-B600-48A0A648371B}"/>
              </a:ext>
            </a:extLst>
          </p:cNvPr>
          <p:cNvPicPr>
            <a:picLocks noChangeAspect="1"/>
          </p:cNvPicPr>
          <p:nvPr/>
        </p:nvPicPr>
        <p:blipFill>
          <a:blip r:embed="rId2"/>
          <a:stretch>
            <a:fillRect/>
          </a:stretch>
        </p:blipFill>
        <p:spPr>
          <a:xfrm>
            <a:off x="4742017" y="1619010"/>
            <a:ext cx="6798082" cy="3619979"/>
          </a:xfrm>
          <a:prstGeom prst="rect">
            <a:avLst/>
          </a:prstGeom>
        </p:spPr>
      </p:pic>
    </p:spTree>
    <p:extLst>
      <p:ext uri="{BB962C8B-B14F-4D97-AF65-F5344CB8AC3E}">
        <p14:creationId xmlns:p14="http://schemas.microsoft.com/office/powerpoint/2010/main" val="22613394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76C13-1794-4743-B50A-638AFD6CEDEE}"/>
              </a:ext>
            </a:extLst>
          </p:cNvPr>
          <p:cNvSpPr>
            <a:spLocks noGrp="1"/>
          </p:cNvSpPr>
          <p:nvPr>
            <p:ph type="title"/>
          </p:nvPr>
        </p:nvSpPr>
        <p:spPr/>
        <p:txBody>
          <a:bodyPr/>
          <a:lstStyle/>
          <a:p>
            <a:r>
              <a:rPr lang="en-US" dirty="0"/>
              <a:t>Results</a:t>
            </a:r>
          </a:p>
        </p:txBody>
      </p:sp>
      <p:sp>
        <p:nvSpPr>
          <p:cNvPr id="4" name="Text Placeholder 3">
            <a:extLst>
              <a:ext uri="{FF2B5EF4-FFF2-40B4-BE49-F238E27FC236}">
                <a16:creationId xmlns:a16="http://schemas.microsoft.com/office/drawing/2014/main" id="{17EBBB89-CC28-4DA4-9F90-10C51B5FACBF}"/>
              </a:ext>
            </a:extLst>
          </p:cNvPr>
          <p:cNvSpPr>
            <a:spLocks noGrp="1"/>
          </p:cNvSpPr>
          <p:nvPr>
            <p:ph type="body" sz="half" idx="2"/>
          </p:nvPr>
        </p:nvSpPr>
        <p:spPr/>
        <p:txBody>
          <a:bodyPr/>
          <a:lstStyle/>
          <a:p>
            <a:endParaRPr lang="en-US"/>
          </a:p>
        </p:txBody>
      </p:sp>
      <p:sp>
        <p:nvSpPr>
          <p:cNvPr id="5" name="Footer Placeholder 4">
            <a:extLst>
              <a:ext uri="{FF2B5EF4-FFF2-40B4-BE49-F238E27FC236}">
                <a16:creationId xmlns:a16="http://schemas.microsoft.com/office/drawing/2014/main" id="{8909D119-ACE4-4EF9-9FA7-768F63E1C1FD}"/>
              </a:ext>
            </a:extLst>
          </p:cNvPr>
          <p:cNvSpPr>
            <a:spLocks noGrp="1"/>
          </p:cNvSpPr>
          <p:nvPr>
            <p:ph type="ftr" sz="quarter" idx="11"/>
          </p:nvPr>
        </p:nvSpPr>
        <p:spPr/>
        <p:txBody>
          <a:bodyPr/>
          <a:lstStyle/>
          <a:p>
            <a:r>
              <a:rPr lang="en-US" dirty="0"/>
              <a:t>CS685A: Data Mining Project Report</a:t>
            </a:r>
          </a:p>
        </p:txBody>
      </p:sp>
      <p:sp>
        <p:nvSpPr>
          <p:cNvPr id="6" name="Slide Number Placeholder 5">
            <a:extLst>
              <a:ext uri="{FF2B5EF4-FFF2-40B4-BE49-F238E27FC236}">
                <a16:creationId xmlns:a16="http://schemas.microsoft.com/office/drawing/2014/main" id="{274379FC-8D3E-47F5-8E82-96B5F10BB77D}"/>
              </a:ext>
            </a:extLst>
          </p:cNvPr>
          <p:cNvSpPr>
            <a:spLocks noGrp="1"/>
          </p:cNvSpPr>
          <p:nvPr>
            <p:ph type="sldNum" sz="quarter" idx="12"/>
          </p:nvPr>
        </p:nvSpPr>
        <p:spPr/>
        <p:txBody>
          <a:bodyPr/>
          <a:lstStyle/>
          <a:p>
            <a:fld id="{059285FA-53EC-43DB-87DE-B7B076A0056A}" type="slidenum">
              <a:rPr lang="en-US" smtClean="0"/>
              <a:t>24</a:t>
            </a:fld>
            <a:endParaRPr lang="en-US"/>
          </a:p>
        </p:txBody>
      </p:sp>
      <p:graphicFrame>
        <p:nvGraphicFramePr>
          <p:cNvPr id="11" name="Table 11">
            <a:extLst>
              <a:ext uri="{FF2B5EF4-FFF2-40B4-BE49-F238E27FC236}">
                <a16:creationId xmlns:a16="http://schemas.microsoft.com/office/drawing/2014/main" id="{9F3B22F0-4EA9-4717-9CB9-A64522D18899}"/>
              </a:ext>
            </a:extLst>
          </p:cNvPr>
          <p:cNvGraphicFramePr>
            <a:graphicFrameLocks noGrp="1"/>
          </p:cNvGraphicFramePr>
          <p:nvPr>
            <p:ph idx="1"/>
            <p:extLst>
              <p:ext uri="{D42A27DB-BD31-4B8C-83A1-F6EECF244321}">
                <p14:modId xmlns:p14="http://schemas.microsoft.com/office/powerpoint/2010/main" val="1564904391"/>
              </p:ext>
            </p:extLst>
          </p:nvPr>
        </p:nvGraphicFramePr>
        <p:xfrm>
          <a:off x="4481423" y="1727200"/>
          <a:ext cx="6492872" cy="2865120"/>
        </p:xfrm>
        <a:graphic>
          <a:graphicData uri="http://schemas.openxmlformats.org/drawingml/2006/table">
            <a:tbl>
              <a:tblPr firstRow="1" bandRow="1">
                <a:tableStyleId>{5C22544A-7EE6-4342-B048-85BDC9FD1C3A}</a:tableStyleId>
              </a:tblPr>
              <a:tblGrid>
                <a:gridCol w="1824486">
                  <a:extLst>
                    <a:ext uri="{9D8B030D-6E8A-4147-A177-3AD203B41FA5}">
                      <a16:colId xmlns:a16="http://schemas.microsoft.com/office/drawing/2014/main" val="271384263"/>
                    </a:ext>
                  </a:extLst>
                </a:gridCol>
                <a:gridCol w="1449238">
                  <a:extLst>
                    <a:ext uri="{9D8B030D-6E8A-4147-A177-3AD203B41FA5}">
                      <a16:colId xmlns:a16="http://schemas.microsoft.com/office/drawing/2014/main" val="3760811076"/>
                    </a:ext>
                  </a:extLst>
                </a:gridCol>
                <a:gridCol w="1595930">
                  <a:extLst>
                    <a:ext uri="{9D8B030D-6E8A-4147-A177-3AD203B41FA5}">
                      <a16:colId xmlns:a16="http://schemas.microsoft.com/office/drawing/2014/main" val="1757180589"/>
                    </a:ext>
                  </a:extLst>
                </a:gridCol>
                <a:gridCol w="1623218">
                  <a:extLst>
                    <a:ext uri="{9D8B030D-6E8A-4147-A177-3AD203B41FA5}">
                      <a16:colId xmlns:a16="http://schemas.microsoft.com/office/drawing/2014/main" val="2544458489"/>
                    </a:ext>
                  </a:extLst>
                </a:gridCol>
              </a:tblGrid>
              <a:tr h="370840">
                <a:tc>
                  <a:txBody>
                    <a:bodyPr/>
                    <a:lstStyle/>
                    <a:p>
                      <a:r>
                        <a:rPr lang="en-US" dirty="0"/>
                        <a:t>Model Name</a:t>
                      </a:r>
                    </a:p>
                  </a:txBody>
                  <a:tcPr/>
                </a:tc>
                <a:tc>
                  <a:txBody>
                    <a:bodyPr/>
                    <a:lstStyle/>
                    <a:p>
                      <a:r>
                        <a:rPr lang="en-US" dirty="0"/>
                        <a:t>Problem Statement</a:t>
                      </a:r>
                    </a:p>
                  </a:txBody>
                  <a:tcPr/>
                </a:tc>
                <a:tc>
                  <a:txBody>
                    <a:bodyPr/>
                    <a:lstStyle/>
                    <a:p>
                      <a:r>
                        <a:rPr lang="en-US" dirty="0"/>
                        <a:t>Training Accuracy</a:t>
                      </a:r>
                    </a:p>
                  </a:txBody>
                  <a:tcPr/>
                </a:tc>
                <a:tc>
                  <a:txBody>
                    <a:bodyPr/>
                    <a:lstStyle/>
                    <a:p>
                      <a:r>
                        <a:rPr lang="en-US" dirty="0"/>
                        <a:t>Testing Accuracy</a:t>
                      </a:r>
                    </a:p>
                  </a:txBody>
                  <a:tcPr/>
                </a:tc>
                <a:extLst>
                  <a:ext uri="{0D108BD9-81ED-4DB2-BD59-A6C34878D82A}">
                    <a16:rowId xmlns:a16="http://schemas.microsoft.com/office/drawing/2014/main" val="4159881164"/>
                  </a:ext>
                </a:extLst>
              </a:tr>
              <a:tr h="370840">
                <a:tc>
                  <a:txBody>
                    <a:bodyPr/>
                    <a:lstStyle/>
                    <a:p>
                      <a:r>
                        <a:rPr lang="en-US" dirty="0"/>
                        <a:t>Linear Regression</a:t>
                      </a:r>
                    </a:p>
                  </a:txBody>
                  <a:tcPr/>
                </a:tc>
                <a:tc>
                  <a:txBody>
                    <a:bodyPr/>
                    <a:lstStyle/>
                    <a:p>
                      <a:r>
                        <a:rPr lang="en-US" dirty="0"/>
                        <a:t>Child Births</a:t>
                      </a:r>
                    </a:p>
                  </a:txBody>
                  <a:tcPr/>
                </a:tc>
                <a:tc>
                  <a:txBody>
                    <a:bodyPr/>
                    <a:lstStyle/>
                    <a:p>
                      <a:r>
                        <a:rPr lang="en-US" dirty="0"/>
                        <a:t>0.957267</a:t>
                      </a:r>
                    </a:p>
                  </a:txBody>
                  <a:tcPr/>
                </a:tc>
                <a:tc>
                  <a:txBody>
                    <a:bodyPr/>
                    <a:lstStyle/>
                    <a:p>
                      <a:r>
                        <a:rPr lang="en-US" dirty="0"/>
                        <a:t>0.933956</a:t>
                      </a:r>
                    </a:p>
                  </a:txBody>
                  <a:tcPr/>
                </a:tc>
                <a:extLst>
                  <a:ext uri="{0D108BD9-81ED-4DB2-BD59-A6C34878D82A}">
                    <a16:rowId xmlns:a16="http://schemas.microsoft.com/office/drawing/2014/main" val="3255943279"/>
                  </a:ext>
                </a:extLst>
              </a:tr>
              <a:tr h="370840">
                <a:tc>
                  <a:txBody>
                    <a:bodyPr/>
                    <a:lstStyle/>
                    <a:p>
                      <a:r>
                        <a:rPr lang="en-US" dirty="0"/>
                        <a:t>Random Forest</a:t>
                      </a:r>
                    </a:p>
                  </a:txBody>
                  <a:tcPr/>
                </a:tc>
                <a:tc>
                  <a:txBody>
                    <a:bodyPr/>
                    <a:lstStyle/>
                    <a:p>
                      <a:r>
                        <a:rPr lang="en-US" dirty="0"/>
                        <a:t>Child Births</a:t>
                      </a:r>
                    </a:p>
                  </a:txBody>
                  <a:tcPr/>
                </a:tc>
                <a:tc>
                  <a:txBody>
                    <a:bodyPr/>
                    <a:lstStyle/>
                    <a:p>
                      <a:r>
                        <a:rPr lang="en-US" dirty="0"/>
                        <a:t>0.993489</a:t>
                      </a:r>
                    </a:p>
                  </a:txBody>
                  <a:tcPr/>
                </a:tc>
                <a:tc>
                  <a:txBody>
                    <a:bodyPr/>
                    <a:lstStyle/>
                    <a:p>
                      <a:r>
                        <a:rPr lang="en-US" dirty="0"/>
                        <a:t>0.960923</a:t>
                      </a:r>
                    </a:p>
                  </a:txBody>
                  <a:tcPr/>
                </a:tc>
                <a:extLst>
                  <a:ext uri="{0D108BD9-81ED-4DB2-BD59-A6C34878D82A}">
                    <a16:rowId xmlns:a16="http://schemas.microsoft.com/office/drawing/2014/main" val="951309431"/>
                  </a:ext>
                </a:extLst>
              </a:tr>
              <a:tr h="370840">
                <a:tc>
                  <a:txBody>
                    <a:bodyPr/>
                    <a:lstStyle/>
                    <a:p>
                      <a:r>
                        <a:rPr lang="en-US" dirty="0"/>
                        <a:t>Linear Regression</a:t>
                      </a:r>
                    </a:p>
                  </a:txBody>
                  <a:tcPr/>
                </a:tc>
                <a:tc>
                  <a:txBody>
                    <a:bodyPr/>
                    <a:lstStyle/>
                    <a:p>
                      <a:r>
                        <a:rPr lang="en-US" dirty="0"/>
                        <a:t>Still Births</a:t>
                      </a:r>
                    </a:p>
                  </a:txBody>
                  <a:tcPr/>
                </a:tc>
                <a:tc>
                  <a:txBody>
                    <a:bodyPr/>
                    <a:lstStyle/>
                    <a:p>
                      <a:r>
                        <a:rPr lang="en-US" dirty="0"/>
                        <a:t>0.881243</a:t>
                      </a:r>
                    </a:p>
                  </a:txBody>
                  <a:tcPr/>
                </a:tc>
                <a:tc>
                  <a:txBody>
                    <a:bodyPr/>
                    <a:lstStyle/>
                    <a:p>
                      <a:r>
                        <a:rPr lang="en-US" dirty="0"/>
                        <a:t>0.924555</a:t>
                      </a:r>
                    </a:p>
                  </a:txBody>
                  <a:tcPr/>
                </a:tc>
                <a:extLst>
                  <a:ext uri="{0D108BD9-81ED-4DB2-BD59-A6C34878D82A}">
                    <a16:rowId xmlns:a16="http://schemas.microsoft.com/office/drawing/2014/main" val="3491126855"/>
                  </a:ext>
                </a:extLst>
              </a:tr>
              <a:tr h="370840">
                <a:tc>
                  <a:txBody>
                    <a:bodyPr/>
                    <a:lstStyle/>
                    <a:p>
                      <a:r>
                        <a:rPr lang="en-US" dirty="0"/>
                        <a:t>Random Forest</a:t>
                      </a:r>
                    </a:p>
                  </a:txBody>
                  <a:tcPr/>
                </a:tc>
                <a:tc>
                  <a:txBody>
                    <a:bodyPr/>
                    <a:lstStyle/>
                    <a:p>
                      <a:r>
                        <a:rPr lang="en-US" dirty="0"/>
                        <a:t>Still Births</a:t>
                      </a:r>
                    </a:p>
                  </a:txBody>
                  <a:tcPr/>
                </a:tc>
                <a:tc>
                  <a:txBody>
                    <a:bodyPr/>
                    <a:lstStyle/>
                    <a:p>
                      <a:r>
                        <a:rPr lang="en-US" dirty="0"/>
                        <a:t>0.996272</a:t>
                      </a:r>
                    </a:p>
                  </a:txBody>
                  <a:tcPr/>
                </a:tc>
                <a:tc>
                  <a:txBody>
                    <a:bodyPr/>
                    <a:lstStyle/>
                    <a:p>
                      <a:r>
                        <a:rPr lang="en-US" dirty="0"/>
                        <a:t>0.985145</a:t>
                      </a:r>
                    </a:p>
                  </a:txBody>
                  <a:tcPr/>
                </a:tc>
                <a:extLst>
                  <a:ext uri="{0D108BD9-81ED-4DB2-BD59-A6C34878D82A}">
                    <a16:rowId xmlns:a16="http://schemas.microsoft.com/office/drawing/2014/main" val="3758223671"/>
                  </a:ext>
                </a:extLst>
              </a:tr>
              <a:tr h="370840">
                <a:tc>
                  <a:txBody>
                    <a:bodyPr/>
                    <a:lstStyle/>
                    <a:p>
                      <a:r>
                        <a:rPr lang="en-US" dirty="0"/>
                        <a:t>Linear Regression</a:t>
                      </a:r>
                    </a:p>
                  </a:txBody>
                  <a:tcPr/>
                </a:tc>
                <a:tc>
                  <a:txBody>
                    <a:bodyPr/>
                    <a:lstStyle/>
                    <a:p>
                      <a:r>
                        <a:rPr lang="en-US" dirty="0"/>
                        <a:t>Infant Deaths</a:t>
                      </a:r>
                    </a:p>
                  </a:txBody>
                  <a:tcPr/>
                </a:tc>
                <a:tc>
                  <a:txBody>
                    <a:bodyPr/>
                    <a:lstStyle/>
                    <a:p>
                      <a:r>
                        <a:rPr lang="en-US" dirty="0"/>
                        <a:t>0.480969</a:t>
                      </a:r>
                    </a:p>
                  </a:txBody>
                  <a:tcPr/>
                </a:tc>
                <a:tc>
                  <a:txBody>
                    <a:bodyPr/>
                    <a:lstStyle/>
                    <a:p>
                      <a:r>
                        <a:rPr lang="en-US" dirty="0"/>
                        <a:t>0.495174</a:t>
                      </a:r>
                    </a:p>
                  </a:txBody>
                  <a:tcPr/>
                </a:tc>
                <a:extLst>
                  <a:ext uri="{0D108BD9-81ED-4DB2-BD59-A6C34878D82A}">
                    <a16:rowId xmlns:a16="http://schemas.microsoft.com/office/drawing/2014/main" val="2458546405"/>
                  </a:ext>
                </a:extLst>
              </a:tr>
              <a:tr h="370840">
                <a:tc>
                  <a:txBody>
                    <a:bodyPr/>
                    <a:lstStyle/>
                    <a:p>
                      <a:r>
                        <a:rPr lang="en-US" dirty="0"/>
                        <a:t>Random Forest</a:t>
                      </a:r>
                    </a:p>
                  </a:txBody>
                  <a:tcPr/>
                </a:tc>
                <a:tc>
                  <a:txBody>
                    <a:bodyPr/>
                    <a:lstStyle/>
                    <a:p>
                      <a:r>
                        <a:rPr lang="en-US" dirty="0"/>
                        <a:t>Infant Deaths</a:t>
                      </a:r>
                    </a:p>
                  </a:txBody>
                  <a:tcPr/>
                </a:tc>
                <a:tc>
                  <a:txBody>
                    <a:bodyPr/>
                    <a:lstStyle/>
                    <a:p>
                      <a:r>
                        <a:rPr lang="en-US" dirty="0"/>
                        <a:t>0.9512345</a:t>
                      </a:r>
                    </a:p>
                  </a:txBody>
                  <a:tcPr/>
                </a:tc>
                <a:tc>
                  <a:txBody>
                    <a:bodyPr/>
                    <a:lstStyle/>
                    <a:p>
                      <a:r>
                        <a:rPr lang="en-US" dirty="0"/>
                        <a:t>0.705698</a:t>
                      </a:r>
                    </a:p>
                  </a:txBody>
                  <a:tcPr/>
                </a:tc>
                <a:extLst>
                  <a:ext uri="{0D108BD9-81ED-4DB2-BD59-A6C34878D82A}">
                    <a16:rowId xmlns:a16="http://schemas.microsoft.com/office/drawing/2014/main" val="39317908"/>
                  </a:ext>
                </a:extLst>
              </a:tr>
            </a:tbl>
          </a:graphicData>
        </a:graphic>
      </p:graphicFrame>
    </p:spTree>
    <p:extLst>
      <p:ext uri="{BB962C8B-B14F-4D97-AF65-F5344CB8AC3E}">
        <p14:creationId xmlns:p14="http://schemas.microsoft.com/office/powerpoint/2010/main" val="25963984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183CC-BD79-458E-A984-3312AE9E4C98}"/>
              </a:ext>
            </a:extLst>
          </p:cNvPr>
          <p:cNvSpPr>
            <a:spLocks noGrp="1"/>
          </p:cNvSpPr>
          <p:nvPr>
            <p:ph type="title"/>
          </p:nvPr>
        </p:nvSpPr>
        <p:spPr/>
        <p:txBody>
          <a:bodyPr/>
          <a:lstStyle/>
          <a:p>
            <a:r>
              <a:rPr lang="en-US" dirty="0"/>
              <a:t>Discussions</a:t>
            </a:r>
          </a:p>
        </p:txBody>
      </p:sp>
      <p:sp>
        <p:nvSpPr>
          <p:cNvPr id="3" name="Content Placeholder 2">
            <a:extLst>
              <a:ext uri="{FF2B5EF4-FFF2-40B4-BE49-F238E27FC236}">
                <a16:creationId xmlns:a16="http://schemas.microsoft.com/office/drawing/2014/main" id="{988A68A4-97BA-41B1-8EA1-2504D0A04F47}"/>
              </a:ext>
            </a:extLst>
          </p:cNvPr>
          <p:cNvSpPr>
            <a:spLocks noGrp="1"/>
          </p:cNvSpPr>
          <p:nvPr>
            <p:ph idx="1"/>
          </p:nvPr>
        </p:nvSpPr>
        <p:spPr/>
        <p:txBody>
          <a:bodyPr/>
          <a:lstStyle/>
          <a:p>
            <a:pPr>
              <a:buFont typeface="Wingdings" panose="05000000000000000000" pitchFamily="2" charset="2"/>
              <a:buChar char="Ø"/>
            </a:pPr>
            <a:r>
              <a:rPr lang="en-US" dirty="0"/>
              <a:t>For the prediction of total number of births, ‘Total number of pregnant women Registered for ANC’, ‘Number of pregnant women received 3 ANC check ups’, ‘Deliveries Conducted at Public Institutions’ have come out as the most influential factors.</a:t>
            </a:r>
          </a:p>
          <a:p>
            <a:pPr>
              <a:buFont typeface="Wingdings" panose="05000000000000000000" pitchFamily="2" charset="2"/>
              <a:buChar char="Ø"/>
            </a:pPr>
            <a:r>
              <a:rPr lang="en-US" dirty="0"/>
              <a:t>For the prediction of total number of still births, ‘Total reported deliveries’, ‘TT2 or Booster given to Pregnant women’, ‘Number of Minor Operations’ have come out as the most influential factors.</a:t>
            </a:r>
          </a:p>
          <a:p>
            <a:pPr>
              <a:buFont typeface="Wingdings" panose="05000000000000000000" pitchFamily="2" charset="2"/>
              <a:buChar char="Ø"/>
            </a:pPr>
            <a:r>
              <a:rPr lang="en-US" dirty="0"/>
              <a:t>For the prediction of total number of infant deaths, ‘Number of Major Operations’, ‘Number of C-section deliveries conducted at public facilities’, ‘Number of home deliveries attended by Non-SBA trained’ have come out as the most influential factors.</a:t>
            </a:r>
          </a:p>
          <a:p>
            <a:pPr>
              <a:buFont typeface="Wingdings" panose="05000000000000000000" pitchFamily="2" charset="2"/>
              <a:buChar char="Ø"/>
            </a:pPr>
            <a:endParaRPr lang="en-US" dirty="0"/>
          </a:p>
        </p:txBody>
      </p:sp>
      <p:sp>
        <p:nvSpPr>
          <p:cNvPr id="4" name="Footer Placeholder 3">
            <a:extLst>
              <a:ext uri="{FF2B5EF4-FFF2-40B4-BE49-F238E27FC236}">
                <a16:creationId xmlns:a16="http://schemas.microsoft.com/office/drawing/2014/main" id="{B80F2CE7-36B7-41DD-B38F-5C71B8BC081B}"/>
              </a:ext>
            </a:extLst>
          </p:cNvPr>
          <p:cNvSpPr>
            <a:spLocks noGrp="1"/>
          </p:cNvSpPr>
          <p:nvPr>
            <p:ph type="ftr" sz="quarter" idx="11"/>
          </p:nvPr>
        </p:nvSpPr>
        <p:spPr/>
        <p:txBody>
          <a:bodyPr/>
          <a:lstStyle/>
          <a:p>
            <a:r>
              <a:rPr lang="en-US"/>
              <a:t>CS685A: Data Mining Project Report</a:t>
            </a:r>
          </a:p>
        </p:txBody>
      </p:sp>
      <p:sp>
        <p:nvSpPr>
          <p:cNvPr id="5" name="Slide Number Placeholder 4">
            <a:extLst>
              <a:ext uri="{FF2B5EF4-FFF2-40B4-BE49-F238E27FC236}">
                <a16:creationId xmlns:a16="http://schemas.microsoft.com/office/drawing/2014/main" id="{9FD739F8-3FF5-431E-9F51-5E3F313B7911}"/>
              </a:ext>
            </a:extLst>
          </p:cNvPr>
          <p:cNvSpPr>
            <a:spLocks noGrp="1"/>
          </p:cNvSpPr>
          <p:nvPr>
            <p:ph type="sldNum" sz="quarter" idx="12"/>
          </p:nvPr>
        </p:nvSpPr>
        <p:spPr/>
        <p:txBody>
          <a:bodyPr/>
          <a:lstStyle/>
          <a:p>
            <a:fld id="{059285FA-53EC-43DB-87DE-B7B076A0056A}" type="slidenum">
              <a:rPr lang="en-US" smtClean="0"/>
              <a:t>25</a:t>
            </a:fld>
            <a:endParaRPr lang="en-US"/>
          </a:p>
        </p:txBody>
      </p:sp>
    </p:spTree>
    <p:extLst>
      <p:ext uri="{BB962C8B-B14F-4D97-AF65-F5344CB8AC3E}">
        <p14:creationId xmlns:p14="http://schemas.microsoft.com/office/powerpoint/2010/main" val="20137857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183CC-BD79-458E-A984-3312AE9E4C98}"/>
              </a:ext>
            </a:extLst>
          </p:cNvPr>
          <p:cNvSpPr>
            <a:spLocks noGrp="1"/>
          </p:cNvSpPr>
          <p:nvPr>
            <p:ph type="title"/>
          </p:nvPr>
        </p:nvSpPr>
        <p:spPr/>
        <p:txBody>
          <a:bodyPr/>
          <a:lstStyle/>
          <a:p>
            <a:r>
              <a:rPr lang="en-US" dirty="0"/>
              <a:t>Discussions</a:t>
            </a:r>
          </a:p>
        </p:txBody>
      </p:sp>
      <p:sp>
        <p:nvSpPr>
          <p:cNvPr id="3" name="Content Placeholder 2">
            <a:extLst>
              <a:ext uri="{FF2B5EF4-FFF2-40B4-BE49-F238E27FC236}">
                <a16:creationId xmlns:a16="http://schemas.microsoft.com/office/drawing/2014/main" id="{988A68A4-97BA-41B1-8EA1-2504D0A04F47}"/>
              </a:ext>
            </a:extLst>
          </p:cNvPr>
          <p:cNvSpPr>
            <a:spLocks noGrp="1"/>
          </p:cNvSpPr>
          <p:nvPr>
            <p:ph idx="1"/>
          </p:nvPr>
        </p:nvSpPr>
        <p:spPr/>
        <p:txBody>
          <a:bodyPr/>
          <a:lstStyle/>
          <a:p>
            <a:pPr>
              <a:buFont typeface="Wingdings" panose="05000000000000000000" pitchFamily="2" charset="2"/>
              <a:buChar char="Ø"/>
            </a:pPr>
            <a:r>
              <a:rPr lang="en-US" dirty="0"/>
              <a:t>Used Linear regression and Random Forest regression for prediction</a:t>
            </a:r>
          </a:p>
          <a:p>
            <a:pPr>
              <a:buFont typeface="Wingdings" panose="05000000000000000000" pitchFamily="2" charset="2"/>
              <a:buChar char="Ø"/>
            </a:pPr>
            <a:r>
              <a:rPr lang="en-US" dirty="0"/>
              <a:t>Random Forest Regressor Model performs the best with training accuracy of 99.15% and testing accuracy of 94.41%</a:t>
            </a:r>
          </a:p>
          <a:p>
            <a:pPr>
              <a:buFont typeface="Wingdings" panose="05000000000000000000" pitchFamily="2" charset="2"/>
              <a:buChar char="Ø"/>
            </a:pPr>
            <a:r>
              <a:rPr lang="en-US" dirty="0"/>
              <a:t>Decision Trees are great for obtaining non-linear relationships between input features and the target variable</a:t>
            </a:r>
          </a:p>
          <a:p>
            <a:pPr>
              <a:buFont typeface="Wingdings" panose="05000000000000000000" pitchFamily="2" charset="2"/>
              <a:buChar char="Ø"/>
            </a:pPr>
            <a:r>
              <a:rPr lang="en-US" dirty="0"/>
              <a:t>Random forest is an ensemble of decision trees. This is to say that many trees, constructed in a certain “random” way form a Random Forest</a:t>
            </a:r>
          </a:p>
          <a:p>
            <a:pPr>
              <a:buFont typeface="Wingdings" panose="05000000000000000000" pitchFamily="2" charset="2"/>
              <a:buChar char="Ø"/>
            </a:pPr>
            <a:r>
              <a:rPr lang="en-US" dirty="0"/>
              <a:t>The averaging makes a Random Forest better than a single Decision Tree hence improves its accuracy and reduces overfitting</a:t>
            </a:r>
          </a:p>
          <a:p>
            <a:pPr>
              <a:buFont typeface="Wingdings" panose="05000000000000000000" pitchFamily="2" charset="2"/>
              <a:buChar char="Ø"/>
            </a:pPr>
            <a:r>
              <a:rPr lang="en-US" dirty="0"/>
              <a:t>A prediction from the Random Forest Regressor is an average of the predictions produced by the trees in the forest</a:t>
            </a:r>
          </a:p>
        </p:txBody>
      </p:sp>
      <p:sp>
        <p:nvSpPr>
          <p:cNvPr id="4" name="Footer Placeholder 3">
            <a:extLst>
              <a:ext uri="{FF2B5EF4-FFF2-40B4-BE49-F238E27FC236}">
                <a16:creationId xmlns:a16="http://schemas.microsoft.com/office/drawing/2014/main" id="{B80F2CE7-36B7-41DD-B38F-5C71B8BC081B}"/>
              </a:ext>
            </a:extLst>
          </p:cNvPr>
          <p:cNvSpPr>
            <a:spLocks noGrp="1"/>
          </p:cNvSpPr>
          <p:nvPr>
            <p:ph type="ftr" sz="quarter" idx="11"/>
          </p:nvPr>
        </p:nvSpPr>
        <p:spPr/>
        <p:txBody>
          <a:bodyPr/>
          <a:lstStyle/>
          <a:p>
            <a:r>
              <a:rPr lang="en-US"/>
              <a:t>CS685A: Data Mining Project Report</a:t>
            </a:r>
          </a:p>
        </p:txBody>
      </p:sp>
      <p:sp>
        <p:nvSpPr>
          <p:cNvPr id="5" name="Slide Number Placeholder 4">
            <a:extLst>
              <a:ext uri="{FF2B5EF4-FFF2-40B4-BE49-F238E27FC236}">
                <a16:creationId xmlns:a16="http://schemas.microsoft.com/office/drawing/2014/main" id="{9FD739F8-3FF5-431E-9F51-5E3F313B7911}"/>
              </a:ext>
            </a:extLst>
          </p:cNvPr>
          <p:cNvSpPr>
            <a:spLocks noGrp="1"/>
          </p:cNvSpPr>
          <p:nvPr>
            <p:ph type="sldNum" sz="quarter" idx="12"/>
          </p:nvPr>
        </p:nvSpPr>
        <p:spPr/>
        <p:txBody>
          <a:bodyPr/>
          <a:lstStyle/>
          <a:p>
            <a:fld id="{059285FA-53EC-43DB-87DE-B7B076A0056A}" type="slidenum">
              <a:rPr lang="en-US" smtClean="0"/>
              <a:t>26</a:t>
            </a:fld>
            <a:endParaRPr lang="en-US"/>
          </a:p>
        </p:txBody>
      </p:sp>
    </p:spTree>
    <p:extLst>
      <p:ext uri="{BB962C8B-B14F-4D97-AF65-F5344CB8AC3E}">
        <p14:creationId xmlns:p14="http://schemas.microsoft.com/office/powerpoint/2010/main" val="25882832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D6DE5-8E94-45D5-A0A6-887E61581112}"/>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0137CDF6-8C3E-41FD-A0F6-CFA6FF779266}"/>
              </a:ext>
            </a:extLst>
          </p:cNvPr>
          <p:cNvSpPr>
            <a:spLocks noGrp="1"/>
          </p:cNvSpPr>
          <p:nvPr>
            <p:ph idx="1"/>
          </p:nvPr>
        </p:nvSpPr>
        <p:spPr/>
        <p:txBody>
          <a:bodyPr/>
          <a:lstStyle/>
          <a:p>
            <a:endParaRPr lang="en-US" dirty="0"/>
          </a:p>
        </p:txBody>
      </p:sp>
      <p:sp>
        <p:nvSpPr>
          <p:cNvPr id="4" name="Footer Placeholder 3">
            <a:extLst>
              <a:ext uri="{FF2B5EF4-FFF2-40B4-BE49-F238E27FC236}">
                <a16:creationId xmlns:a16="http://schemas.microsoft.com/office/drawing/2014/main" id="{44636EE8-50FA-42EF-B9CA-8B6FEBC09AFB}"/>
              </a:ext>
            </a:extLst>
          </p:cNvPr>
          <p:cNvSpPr>
            <a:spLocks noGrp="1"/>
          </p:cNvSpPr>
          <p:nvPr>
            <p:ph type="ftr" sz="quarter" idx="11"/>
          </p:nvPr>
        </p:nvSpPr>
        <p:spPr/>
        <p:txBody>
          <a:bodyPr/>
          <a:lstStyle/>
          <a:p>
            <a:r>
              <a:rPr lang="en-US"/>
              <a:t>CS685A: Data Mining Project Report</a:t>
            </a:r>
          </a:p>
        </p:txBody>
      </p:sp>
      <p:sp>
        <p:nvSpPr>
          <p:cNvPr id="5" name="Slide Number Placeholder 4">
            <a:extLst>
              <a:ext uri="{FF2B5EF4-FFF2-40B4-BE49-F238E27FC236}">
                <a16:creationId xmlns:a16="http://schemas.microsoft.com/office/drawing/2014/main" id="{5FE1ECDD-6E41-48E7-922F-98CBBD3CD876}"/>
              </a:ext>
            </a:extLst>
          </p:cNvPr>
          <p:cNvSpPr>
            <a:spLocks noGrp="1"/>
          </p:cNvSpPr>
          <p:nvPr>
            <p:ph type="sldNum" sz="quarter" idx="12"/>
          </p:nvPr>
        </p:nvSpPr>
        <p:spPr/>
        <p:txBody>
          <a:bodyPr/>
          <a:lstStyle/>
          <a:p>
            <a:fld id="{059285FA-53EC-43DB-87DE-B7B076A0056A}" type="slidenum">
              <a:rPr lang="en-US" smtClean="0"/>
              <a:t>27</a:t>
            </a:fld>
            <a:endParaRPr lang="en-US"/>
          </a:p>
        </p:txBody>
      </p:sp>
      <p:sp>
        <p:nvSpPr>
          <p:cNvPr id="6" name="Rectangle 5">
            <a:extLst>
              <a:ext uri="{FF2B5EF4-FFF2-40B4-BE49-F238E27FC236}">
                <a16:creationId xmlns:a16="http://schemas.microsoft.com/office/drawing/2014/main" id="{21F1012B-56F6-4DB2-891C-71F6578513E7}"/>
              </a:ext>
            </a:extLst>
          </p:cNvPr>
          <p:cNvSpPr/>
          <p:nvPr/>
        </p:nvSpPr>
        <p:spPr>
          <a:xfrm>
            <a:off x="2891485" y="2967335"/>
            <a:ext cx="5617504" cy="1446550"/>
          </a:xfrm>
          <a:prstGeom prst="rect">
            <a:avLst/>
          </a:prstGeom>
          <a:noFill/>
        </p:spPr>
        <p:txBody>
          <a:bodyPr wrap="square" lIns="91440" tIns="45720" rIns="91440" bIns="45720">
            <a:spAutoFit/>
          </a:bodyPr>
          <a:lstStyle/>
          <a:p>
            <a:pPr algn="ctr"/>
            <a:r>
              <a:rPr lang="en-US" sz="8800" b="0" cap="none" spc="0" dirty="0">
                <a:ln w="0"/>
                <a:solidFill>
                  <a:schemeClr val="tx1"/>
                </a:solidFill>
                <a:effectLst>
                  <a:outerShdw blurRad="38100" dist="19050" dir="2700000" algn="tl" rotWithShape="0">
                    <a:schemeClr val="dk1">
                      <a:alpha val="40000"/>
                    </a:schemeClr>
                  </a:outerShdw>
                </a:effectLst>
              </a:rPr>
              <a:t>THANK YOU</a:t>
            </a:r>
          </a:p>
        </p:txBody>
      </p:sp>
    </p:spTree>
    <p:extLst>
      <p:ext uri="{BB962C8B-B14F-4D97-AF65-F5344CB8AC3E}">
        <p14:creationId xmlns:p14="http://schemas.microsoft.com/office/powerpoint/2010/main" val="33138084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0A397-35BB-47E0-8EF4-469F423F69E2}"/>
              </a:ext>
            </a:extLst>
          </p:cNvPr>
          <p:cNvSpPr>
            <a:spLocks noGrp="1"/>
          </p:cNvSpPr>
          <p:nvPr>
            <p:ph type="title"/>
          </p:nvPr>
        </p:nvSpPr>
        <p:spPr/>
        <p:txBody>
          <a:bodyPr/>
          <a:lstStyle/>
          <a:p>
            <a:r>
              <a:rPr lang="en-US" dirty="0"/>
              <a:t>Broad Aims of the Project</a:t>
            </a:r>
          </a:p>
        </p:txBody>
      </p:sp>
      <p:sp>
        <p:nvSpPr>
          <p:cNvPr id="3" name="Content Placeholder 2">
            <a:extLst>
              <a:ext uri="{FF2B5EF4-FFF2-40B4-BE49-F238E27FC236}">
                <a16:creationId xmlns:a16="http://schemas.microsoft.com/office/drawing/2014/main" id="{EC25D96E-F3D6-4470-BF1B-913F08AD0F91}"/>
              </a:ext>
            </a:extLst>
          </p:cNvPr>
          <p:cNvSpPr>
            <a:spLocks noGrp="1"/>
          </p:cNvSpPr>
          <p:nvPr>
            <p:ph idx="1"/>
          </p:nvPr>
        </p:nvSpPr>
        <p:spPr/>
        <p:txBody>
          <a:bodyPr/>
          <a:lstStyle/>
          <a:p>
            <a:r>
              <a:rPr lang="en-US" dirty="0"/>
              <a:t>We aim to create a model which uses HMIS(Health Management Information System) and CENSUS data to predict the following for a district in a particular year.</a:t>
            </a:r>
          </a:p>
          <a:p>
            <a:pPr lvl="1"/>
            <a:r>
              <a:rPr lang="en-US" dirty="0"/>
              <a:t>Number of births</a:t>
            </a:r>
          </a:p>
          <a:p>
            <a:pPr lvl="1"/>
            <a:r>
              <a:rPr lang="en-US" dirty="0"/>
              <a:t>Number of still births</a:t>
            </a:r>
          </a:p>
          <a:p>
            <a:pPr lvl="1"/>
            <a:r>
              <a:rPr lang="en-US" dirty="0"/>
              <a:t>Number of infant deaths</a:t>
            </a:r>
          </a:p>
        </p:txBody>
      </p:sp>
      <p:sp>
        <p:nvSpPr>
          <p:cNvPr id="4" name="Footer Placeholder 3">
            <a:extLst>
              <a:ext uri="{FF2B5EF4-FFF2-40B4-BE49-F238E27FC236}">
                <a16:creationId xmlns:a16="http://schemas.microsoft.com/office/drawing/2014/main" id="{10CDB2FF-84D0-4732-BF64-43CEB10BA5C0}"/>
              </a:ext>
            </a:extLst>
          </p:cNvPr>
          <p:cNvSpPr>
            <a:spLocks noGrp="1"/>
          </p:cNvSpPr>
          <p:nvPr>
            <p:ph type="ftr" sz="quarter" idx="11"/>
          </p:nvPr>
        </p:nvSpPr>
        <p:spPr/>
        <p:txBody>
          <a:bodyPr/>
          <a:lstStyle/>
          <a:p>
            <a:r>
              <a:rPr lang="en-US"/>
              <a:t>CS685A: Data Mining Project Report</a:t>
            </a:r>
          </a:p>
        </p:txBody>
      </p:sp>
      <p:sp>
        <p:nvSpPr>
          <p:cNvPr id="5" name="Slide Number Placeholder 4">
            <a:extLst>
              <a:ext uri="{FF2B5EF4-FFF2-40B4-BE49-F238E27FC236}">
                <a16:creationId xmlns:a16="http://schemas.microsoft.com/office/drawing/2014/main" id="{7332B10C-7AF4-4EAE-AF4E-FEA84F918282}"/>
              </a:ext>
            </a:extLst>
          </p:cNvPr>
          <p:cNvSpPr>
            <a:spLocks noGrp="1"/>
          </p:cNvSpPr>
          <p:nvPr>
            <p:ph type="sldNum" sz="quarter" idx="12"/>
          </p:nvPr>
        </p:nvSpPr>
        <p:spPr/>
        <p:txBody>
          <a:bodyPr/>
          <a:lstStyle/>
          <a:p>
            <a:fld id="{059285FA-53EC-43DB-87DE-B7B076A0056A}" type="slidenum">
              <a:rPr lang="en-US" smtClean="0"/>
              <a:t>3</a:t>
            </a:fld>
            <a:endParaRPr lang="en-US"/>
          </a:p>
        </p:txBody>
      </p:sp>
    </p:spTree>
    <p:extLst>
      <p:ext uri="{BB962C8B-B14F-4D97-AF65-F5344CB8AC3E}">
        <p14:creationId xmlns:p14="http://schemas.microsoft.com/office/powerpoint/2010/main" val="12767561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B8A2D-44BC-402C-A62E-87161B2A6026}"/>
              </a:ext>
            </a:extLst>
          </p:cNvPr>
          <p:cNvSpPr>
            <a:spLocks noGrp="1"/>
          </p:cNvSpPr>
          <p:nvPr>
            <p:ph type="title"/>
          </p:nvPr>
        </p:nvSpPr>
        <p:spPr/>
        <p:txBody>
          <a:bodyPr/>
          <a:lstStyle/>
          <a:p>
            <a:r>
              <a:rPr lang="en-US" dirty="0"/>
              <a:t>Datasets Used</a:t>
            </a:r>
          </a:p>
        </p:txBody>
      </p:sp>
      <p:sp>
        <p:nvSpPr>
          <p:cNvPr id="3" name="Content Placeholder 2">
            <a:extLst>
              <a:ext uri="{FF2B5EF4-FFF2-40B4-BE49-F238E27FC236}">
                <a16:creationId xmlns:a16="http://schemas.microsoft.com/office/drawing/2014/main" id="{35066C9A-1525-41E8-9359-1EFD52BD686B}"/>
              </a:ext>
            </a:extLst>
          </p:cNvPr>
          <p:cNvSpPr>
            <a:spLocks noGrp="1"/>
          </p:cNvSpPr>
          <p:nvPr>
            <p:ph idx="1"/>
          </p:nvPr>
        </p:nvSpPr>
        <p:spPr/>
        <p:txBody>
          <a:bodyPr/>
          <a:lstStyle/>
          <a:p>
            <a:r>
              <a:rPr lang="en-US" dirty="0"/>
              <a:t>Performance of Key Health Management Indicators for each district in India (HMIS)</a:t>
            </a:r>
          </a:p>
          <a:p>
            <a:pPr lvl="1" algn="just"/>
            <a:r>
              <a:rPr lang="en-US" dirty="0"/>
              <a:t>Released by Ministry of Health under National Health Mission flagship program</a:t>
            </a:r>
          </a:p>
          <a:p>
            <a:pPr lvl="1" algn="just"/>
            <a:r>
              <a:rPr lang="en-US" dirty="0"/>
              <a:t>Seeks to provide effective healthcare to the rural population throughout the country</a:t>
            </a:r>
          </a:p>
          <a:p>
            <a:pPr lvl="1" algn="just"/>
            <a:r>
              <a:rPr lang="en-US" dirty="0"/>
              <a:t>Includes the key indicators which affects health of mother and child during pregnancy and at the time of delivery</a:t>
            </a:r>
          </a:p>
          <a:p>
            <a:pPr lvl="1" algn="just"/>
            <a:r>
              <a:rPr lang="en-US" dirty="0"/>
              <a:t>Data for financial years 2008 to 2019</a:t>
            </a:r>
          </a:p>
          <a:p>
            <a:r>
              <a:rPr lang="en-US" dirty="0"/>
              <a:t>Census Data 2001 and 2011</a:t>
            </a:r>
          </a:p>
          <a:p>
            <a:pPr lvl="1" algn="just"/>
            <a:r>
              <a:rPr lang="en-US" dirty="0"/>
              <a:t>Available at district level for total population, age, disability, education, migration, religion, and various other features</a:t>
            </a:r>
          </a:p>
          <a:p>
            <a:pPr lvl="1" algn="just"/>
            <a:r>
              <a:rPr lang="en-US" dirty="0"/>
              <a:t>Generated projections of census data for the years 2008 to 2018</a:t>
            </a:r>
          </a:p>
        </p:txBody>
      </p:sp>
      <p:sp>
        <p:nvSpPr>
          <p:cNvPr id="4" name="Footer Placeholder 3">
            <a:extLst>
              <a:ext uri="{FF2B5EF4-FFF2-40B4-BE49-F238E27FC236}">
                <a16:creationId xmlns:a16="http://schemas.microsoft.com/office/drawing/2014/main" id="{8CAF9AE6-4F3A-41FD-B637-372822C0CF9A}"/>
              </a:ext>
            </a:extLst>
          </p:cNvPr>
          <p:cNvSpPr>
            <a:spLocks noGrp="1"/>
          </p:cNvSpPr>
          <p:nvPr>
            <p:ph type="ftr" sz="quarter" idx="11"/>
          </p:nvPr>
        </p:nvSpPr>
        <p:spPr/>
        <p:txBody>
          <a:bodyPr/>
          <a:lstStyle/>
          <a:p>
            <a:r>
              <a:rPr lang="en-US"/>
              <a:t>CS685A: Data Mining Project Report</a:t>
            </a:r>
          </a:p>
        </p:txBody>
      </p:sp>
      <p:sp>
        <p:nvSpPr>
          <p:cNvPr id="5" name="Slide Number Placeholder 4">
            <a:extLst>
              <a:ext uri="{FF2B5EF4-FFF2-40B4-BE49-F238E27FC236}">
                <a16:creationId xmlns:a16="http://schemas.microsoft.com/office/drawing/2014/main" id="{159ADABB-9861-44E6-911D-D9DE3AB7473C}"/>
              </a:ext>
            </a:extLst>
          </p:cNvPr>
          <p:cNvSpPr>
            <a:spLocks noGrp="1"/>
          </p:cNvSpPr>
          <p:nvPr>
            <p:ph type="sldNum" sz="quarter" idx="12"/>
          </p:nvPr>
        </p:nvSpPr>
        <p:spPr/>
        <p:txBody>
          <a:bodyPr/>
          <a:lstStyle/>
          <a:p>
            <a:fld id="{059285FA-53EC-43DB-87DE-B7B076A0056A}" type="slidenum">
              <a:rPr lang="en-US" smtClean="0"/>
              <a:t>4</a:t>
            </a:fld>
            <a:endParaRPr lang="en-US"/>
          </a:p>
        </p:txBody>
      </p:sp>
    </p:spTree>
    <p:extLst>
      <p:ext uri="{BB962C8B-B14F-4D97-AF65-F5344CB8AC3E}">
        <p14:creationId xmlns:p14="http://schemas.microsoft.com/office/powerpoint/2010/main" val="20067352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44CC594A-A820-450F-B363-C19201FCFE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59FAB3DA-E9ED-4574-ABCC-378BC0FF1B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6A74A40-75B7-412E-8248-49ADDFE7F648}"/>
              </a:ext>
            </a:extLst>
          </p:cNvPr>
          <p:cNvSpPr>
            <a:spLocks noGrp="1"/>
          </p:cNvSpPr>
          <p:nvPr>
            <p:ph type="title"/>
          </p:nvPr>
        </p:nvSpPr>
        <p:spPr>
          <a:xfrm>
            <a:off x="492370" y="516835"/>
            <a:ext cx="3084844" cy="2103875"/>
          </a:xfrm>
        </p:spPr>
        <p:txBody>
          <a:bodyPr>
            <a:normAutofit/>
          </a:bodyPr>
          <a:lstStyle/>
          <a:p>
            <a:r>
              <a:rPr lang="en-US" sz="3600" dirty="0">
                <a:solidFill>
                  <a:srgbClr val="FFFFFF"/>
                </a:solidFill>
              </a:rPr>
              <a:t>Unstructured Data</a:t>
            </a:r>
          </a:p>
        </p:txBody>
      </p:sp>
      <p:sp>
        <p:nvSpPr>
          <p:cNvPr id="3" name="Content Placeholder 2">
            <a:extLst>
              <a:ext uri="{FF2B5EF4-FFF2-40B4-BE49-F238E27FC236}">
                <a16:creationId xmlns:a16="http://schemas.microsoft.com/office/drawing/2014/main" id="{614A5C13-5E8B-4654-8E91-15ED84D23A6F}"/>
              </a:ext>
            </a:extLst>
          </p:cNvPr>
          <p:cNvSpPr>
            <a:spLocks noGrp="1"/>
          </p:cNvSpPr>
          <p:nvPr>
            <p:ph idx="1"/>
          </p:nvPr>
        </p:nvSpPr>
        <p:spPr>
          <a:xfrm>
            <a:off x="492371" y="2653800"/>
            <a:ext cx="3084844" cy="3335519"/>
          </a:xfrm>
        </p:spPr>
        <p:txBody>
          <a:bodyPr>
            <a:normAutofit/>
          </a:bodyPr>
          <a:lstStyle/>
          <a:p>
            <a:r>
              <a:rPr lang="en-US" sz="1500" dirty="0">
                <a:solidFill>
                  <a:srgbClr val="FFFFFF"/>
                </a:solidFill>
              </a:rPr>
              <a:t>HMIS Data:</a:t>
            </a:r>
          </a:p>
          <a:p>
            <a:pPr lvl="1"/>
            <a:r>
              <a:rPr lang="en-US" sz="1500" dirty="0">
                <a:solidFill>
                  <a:srgbClr val="FFFFFF"/>
                </a:solidFill>
              </a:rPr>
              <a:t>Data we found was in unstructured excel files</a:t>
            </a:r>
          </a:p>
          <a:p>
            <a:r>
              <a:rPr lang="en-US" sz="1500" dirty="0">
                <a:solidFill>
                  <a:srgbClr val="FFFFFF"/>
                </a:solidFill>
              </a:rPr>
              <a:t>Census Data:</a:t>
            </a:r>
          </a:p>
          <a:p>
            <a:pPr lvl="1"/>
            <a:r>
              <a:rPr lang="en-US" sz="1500" dirty="0">
                <a:solidFill>
                  <a:srgbClr val="FFFFFF"/>
                </a:solidFill>
              </a:rPr>
              <a:t>Census data is semi-structured </a:t>
            </a:r>
          </a:p>
          <a:p>
            <a:pPr lvl="1"/>
            <a:r>
              <a:rPr lang="en-US" sz="1500" dirty="0">
                <a:solidFill>
                  <a:srgbClr val="FFFFFF"/>
                </a:solidFill>
              </a:rPr>
              <a:t>We converted them into structured comma separated files (csv).</a:t>
            </a:r>
          </a:p>
        </p:txBody>
      </p:sp>
      <p:sp>
        <p:nvSpPr>
          <p:cNvPr id="37" name="Rectangle 36">
            <a:extLst>
              <a:ext uri="{FF2B5EF4-FFF2-40B4-BE49-F238E27FC236}">
                <a16:creationId xmlns:a16="http://schemas.microsoft.com/office/drawing/2014/main" id="{53B8D6B0-55D6-48DC-86D8-FD95D5F118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Picture 5" descr="Application, table, Excel&#10;&#10;Description automatically generated">
            <a:extLst>
              <a:ext uri="{FF2B5EF4-FFF2-40B4-BE49-F238E27FC236}">
                <a16:creationId xmlns:a16="http://schemas.microsoft.com/office/drawing/2014/main" id="{F9C24D9A-70A8-4244-9A0F-69C4FAABE74D}"/>
              </a:ext>
            </a:extLst>
          </p:cNvPr>
          <p:cNvPicPr>
            <a:picLocks noChangeAspect="1"/>
          </p:cNvPicPr>
          <p:nvPr/>
        </p:nvPicPr>
        <p:blipFill>
          <a:blip r:embed="rId2"/>
          <a:stretch>
            <a:fillRect/>
          </a:stretch>
        </p:blipFill>
        <p:spPr>
          <a:xfrm>
            <a:off x="4391000" y="1568772"/>
            <a:ext cx="7308629" cy="1991601"/>
          </a:xfrm>
          <a:prstGeom prst="rect">
            <a:avLst/>
          </a:prstGeom>
        </p:spPr>
      </p:pic>
      <p:sp>
        <p:nvSpPr>
          <p:cNvPr id="4" name="Footer Placeholder 3">
            <a:extLst>
              <a:ext uri="{FF2B5EF4-FFF2-40B4-BE49-F238E27FC236}">
                <a16:creationId xmlns:a16="http://schemas.microsoft.com/office/drawing/2014/main" id="{9D147631-3B75-4C2B-965F-BFA15A98581D}"/>
              </a:ext>
            </a:extLst>
          </p:cNvPr>
          <p:cNvSpPr>
            <a:spLocks noGrp="1"/>
          </p:cNvSpPr>
          <p:nvPr>
            <p:ph type="ftr" sz="quarter" idx="11"/>
          </p:nvPr>
        </p:nvSpPr>
        <p:spPr>
          <a:xfrm>
            <a:off x="1089175" y="6459785"/>
            <a:ext cx="3757243" cy="365125"/>
          </a:xfrm>
        </p:spPr>
        <p:txBody>
          <a:bodyPr>
            <a:normAutofit/>
          </a:bodyPr>
          <a:lstStyle/>
          <a:p>
            <a:pPr algn="l">
              <a:spcAft>
                <a:spcPts val="600"/>
              </a:spcAft>
            </a:pPr>
            <a:r>
              <a:rPr lang="en-US" dirty="0"/>
              <a:t>CS685A: Data Mining Project Report</a:t>
            </a:r>
          </a:p>
        </p:txBody>
      </p:sp>
      <p:sp>
        <p:nvSpPr>
          <p:cNvPr id="5" name="Slide Number Placeholder 4">
            <a:extLst>
              <a:ext uri="{FF2B5EF4-FFF2-40B4-BE49-F238E27FC236}">
                <a16:creationId xmlns:a16="http://schemas.microsoft.com/office/drawing/2014/main" id="{615C2B04-1094-4115-BA7E-A6CE61BA5200}"/>
              </a:ext>
            </a:extLst>
          </p:cNvPr>
          <p:cNvSpPr>
            <a:spLocks noGrp="1"/>
          </p:cNvSpPr>
          <p:nvPr>
            <p:ph type="sldNum" sz="quarter" idx="12"/>
          </p:nvPr>
        </p:nvSpPr>
        <p:spPr>
          <a:xfrm>
            <a:off x="9900458" y="6459785"/>
            <a:ext cx="1312025" cy="365125"/>
          </a:xfrm>
        </p:spPr>
        <p:txBody>
          <a:bodyPr>
            <a:normAutofit/>
          </a:bodyPr>
          <a:lstStyle/>
          <a:p>
            <a:pPr>
              <a:spcAft>
                <a:spcPts val="600"/>
              </a:spcAft>
            </a:pPr>
            <a:fld id="{059285FA-53EC-43DB-87DE-B7B076A0056A}" type="slidenum">
              <a:rPr lang="en-US" smtClean="0">
                <a:solidFill>
                  <a:schemeClr val="tx2"/>
                </a:solidFill>
              </a:rPr>
              <a:pPr>
                <a:spcAft>
                  <a:spcPts val="600"/>
                </a:spcAft>
              </a:pPr>
              <a:t>5</a:t>
            </a:fld>
            <a:endParaRPr lang="en-US">
              <a:solidFill>
                <a:schemeClr val="tx2"/>
              </a:solidFill>
            </a:endParaRPr>
          </a:p>
        </p:txBody>
      </p:sp>
      <p:pic>
        <p:nvPicPr>
          <p:cNvPr id="7" name="Picture 6">
            <a:extLst>
              <a:ext uri="{FF2B5EF4-FFF2-40B4-BE49-F238E27FC236}">
                <a16:creationId xmlns:a16="http://schemas.microsoft.com/office/drawing/2014/main" id="{E512A450-0FBE-4C27-B56B-4D2A1712AF2F}"/>
              </a:ext>
            </a:extLst>
          </p:cNvPr>
          <p:cNvPicPr>
            <a:picLocks noChangeAspect="1"/>
          </p:cNvPicPr>
          <p:nvPr/>
        </p:nvPicPr>
        <p:blipFill rotWithShape="1">
          <a:blip r:embed="rId3"/>
          <a:srcRect r="39328"/>
          <a:stretch/>
        </p:blipFill>
        <p:spPr>
          <a:xfrm>
            <a:off x="4389369" y="4030839"/>
            <a:ext cx="7308629" cy="1526672"/>
          </a:xfrm>
          <a:prstGeom prst="rect">
            <a:avLst/>
          </a:prstGeom>
        </p:spPr>
      </p:pic>
    </p:spTree>
    <p:extLst>
      <p:ext uri="{BB962C8B-B14F-4D97-AF65-F5344CB8AC3E}">
        <p14:creationId xmlns:p14="http://schemas.microsoft.com/office/powerpoint/2010/main" val="12562790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5B706-4184-429F-A248-6C9EC8185539}"/>
              </a:ext>
            </a:extLst>
          </p:cNvPr>
          <p:cNvSpPr>
            <a:spLocks noGrp="1"/>
          </p:cNvSpPr>
          <p:nvPr>
            <p:ph type="title"/>
          </p:nvPr>
        </p:nvSpPr>
        <p:spPr/>
        <p:txBody>
          <a:bodyPr/>
          <a:lstStyle/>
          <a:p>
            <a:r>
              <a:rPr lang="en-US" dirty="0"/>
              <a:t>Data Preprocessing - HMIS</a:t>
            </a:r>
          </a:p>
        </p:txBody>
      </p:sp>
      <p:sp>
        <p:nvSpPr>
          <p:cNvPr id="3" name="Content Placeholder 2">
            <a:extLst>
              <a:ext uri="{FF2B5EF4-FFF2-40B4-BE49-F238E27FC236}">
                <a16:creationId xmlns:a16="http://schemas.microsoft.com/office/drawing/2014/main" id="{27C60895-5DAC-4DCD-AC6A-EB1226BE2878}"/>
              </a:ext>
            </a:extLst>
          </p:cNvPr>
          <p:cNvSpPr>
            <a:spLocks noGrp="1"/>
          </p:cNvSpPr>
          <p:nvPr>
            <p:ph idx="1"/>
          </p:nvPr>
        </p:nvSpPr>
        <p:spPr/>
        <p:txBody>
          <a:bodyPr/>
          <a:lstStyle/>
          <a:p>
            <a:r>
              <a:rPr lang="en-US" dirty="0"/>
              <a:t>Characteristics</a:t>
            </a:r>
          </a:p>
          <a:p>
            <a:pPr lvl="1"/>
            <a:r>
              <a:rPr lang="en-US" dirty="0"/>
              <a:t>385 csv files for 28 States and 7 Union Territories</a:t>
            </a:r>
          </a:p>
          <a:p>
            <a:pPr lvl="1"/>
            <a:r>
              <a:rPr lang="en-US" dirty="0"/>
              <a:t>Data set has 163 attributes</a:t>
            </a:r>
          </a:p>
          <a:p>
            <a:pPr lvl="1"/>
            <a:r>
              <a:rPr lang="en-US" dirty="0"/>
              <a:t>Each files stores the data for two years and has 325 columns</a:t>
            </a:r>
          </a:p>
          <a:p>
            <a:pPr marL="201168" lvl="1" indent="0">
              <a:buNone/>
            </a:pPr>
            <a:r>
              <a:rPr lang="en-US" sz="2000" dirty="0"/>
              <a:t>Cleaning</a:t>
            </a:r>
          </a:p>
          <a:p>
            <a:pPr lvl="1"/>
            <a:r>
              <a:rPr lang="en-US" dirty="0"/>
              <a:t>Removed attributes having missing values</a:t>
            </a:r>
          </a:p>
          <a:p>
            <a:pPr lvl="1"/>
            <a:r>
              <a:rPr lang="en-US" dirty="0"/>
              <a:t>Removed redundant attributes</a:t>
            </a:r>
          </a:p>
          <a:p>
            <a:pPr lvl="1"/>
            <a:endParaRPr lang="en-US" dirty="0"/>
          </a:p>
        </p:txBody>
      </p:sp>
      <p:sp>
        <p:nvSpPr>
          <p:cNvPr id="4" name="Footer Placeholder 3">
            <a:extLst>
              <a:ext uri="{FF2B5EF4-FFF2-40B4-BE49-F238E27FC236}">
                <a16:creationId xmlns:a16="http://schemas.microsoft.com/office/drawing/2014/main" id="{1BEB2A17-D3EF-4701-B902-B6023C315CAC}"/>
              </a:ext>
            </a:extLst>
          </p:cNvPr>
          <p:cNvSpPr>
            <a:spLocks noGrp="1"/>
          </p:cNvSpPr>
          <p:nvPr>
            <p:ph type="ftr" sz="quarter" idx="11"/>
          </p:nvPr>
        </p:nvSpPr>
        <p:spPr/>
        <p:txBody>
          <a:bodyPr/>
          <a:lstStyle/>
          <a:p>
            <a:r>
              <a:rPr lang="en-US"/>
              <a:t>CS685A: Data Mining Project Report</a:t>
            </a:r>
          </a:p>
        </p:txBody>
      </p:sp>
      <p:sp>
        <p:nvSpPr>
          <p:cNvPr id="5" name="Slide Number Placeholder 4">
            <a:extLst>
              <a:ext uri="{FF2B5EF4-FFF2-40B4-BE49-F238E27FC236}">
                <a16:creationId xmlns:a16="http://schemas.microsoft.com/office/drawing/2014/main" id="{BDB22815-33C2-4ACA-9EED-F319E31D4B98}"/>
              </a:ext>
            </a:extLst>
          </p:cNvPr>
          <p:cNvSpPr>
            <a:spLocks noGrp="1"/>
          </p:cNvSpPr>
          <p:nvPr>
            <p:ph type="sldNum" sz="quarter" idx="12"/>
          </p:nvPr>
        </p:nvSpPr>
        <p:spPr/>
        <p:txBody>
          <a:bodyPr/>
          <a:lstStyle/>
          <a:p>
            <a:fld id="{059285FA-53EC-43DB-87DE-B7B076A0056A}" type="slidenum">
              <a:rPr lang="en-US" smtClean="0"/>
              <a:t>6</a:t>
            </a:fld>
            <a:endParaRPr lang="en-US"/>
          </a:p>
        </p:txBody>
      </p:sp>
    </p:spTree>
    <p:extLst>
      <p:ext uri="{BB962C8B-B14F-4D97-AF65-F5344CB8AC3E}">
        <p14:creationId xmlns:p14="http://schemas.microsoft.com/office/powerpoint/2010/main" val="1967980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5B706-4184-429F-A248-6C9EC8185539}"/>
              </a:ext>
            </a:extLst>
          </p:cNvPr>
          <p:cNvSpPr>
            <a:spLocks noGrp="1"/>
          </p:cNvSpPr>
          <p:nvPr>
            <p:ph type="title"/>
          </p:nvPr>
        </p:nvSpPr>
        <p:spPr/>
        <p:txBody>
          <a:bodyPr/>
          <a:lstStyle/>
          <a:p>
            <a:r>
              <a:rPr lang="en-US" dirty="0"/>
              <a:t>Data Preprocessing - CENSUS</a:t>
            </a:r>
          </a:p>
        </p:txBody>
      </p:sp>
      <p:sp>
        <p:nvSpPr>
          <p:cNvPr id="3" name="Content Placeholder 2">
            <a:extLst>
              <a:ext uri="{FF2B5EF4-FFF2-40B4-BE49-F238E27FC236}">
                <a16:creationId xmlns:a16="http://schemas.microsoft.com/office/drawing/2014/main" id="{27C60895-5DAC-4DCD-AC6A-EB1226BE2878}"/>
              </a:ext>
            </a:extLst>
          </p:cNvPr>
          <p:cNvSpPr>
            <a:spLocks noGrp="1"/>
          </p:cNvSpPr>
          <p:nvPr>
            <p:ph idx="1"/>
          </p:nvPr>
        </p:nvSpPr>
        <p:spPr/>
        <p:txBody>
          <a:bodyPr>
            <a:normAutofit/>
          </a:bodyPr>
          <a:lstStyle/>
          <a:p>
            <a:r>
              <a:rPr lang="en-US" dirty="0"/>
              <a:t>Characteristics</a:t>
            </a:r>
          </a:p>
          <a:p>
            <a:pPr lvl="1"/>
            <a:r>
              <a:rPr lang="en-US" dirty="0"/>
              <a:t>Available district wise data for year 2001 and 2011</a:t>
            </a:r>
          </a:p>
          <a:p>
            <a:pPr lvl="1"/>
            <a:r>
              <a:rPr lang="en-US" dirty="0"/>
              <a:t>Data set has 64 and 94 attributes for the year 2001 and 2011 respectively</a:t>
            </a:r>
          </a:p>
          <a:p>
            <a:r>
              <a:rPr lang="en-US" dirty="0"/>
              <a:t>Inconsistency in data </a:t>
            </a:r>
          </a:p>
          <a:p>
            <a:pPr lvl="1"/>
            <a:r>
              <a:rPr lang="en-US" dirty="0"/>
              <a:t>The attribute 'All ages’ has data for the people whose age are not known</a:t>
            </a:r>
          </a:p>
          <a:p>
            <a:pPr lvl="1"/>
            <a:r>
              <a:rPr lang="en-US" dirty="0"/>
              <a:t>‘Literate’ attribute includes figures for ‘literates without educational level’ and ‘educational levels not classifiable’</a:t>
            </a:r>
          </a:p>
          <a:p>
            <a:pPr lvl="1"/>
            <a:r>
              <a:rPr lang="en-US" dirty="0"/>
              <a:t>District IDs are outdated. Since 2011 many districts are newly created which led to the change of district IDs</a:t>
            </a:r>
          </a:p>
          <a:p>
            <a:pPr lvl="1"/>
            <a:r>
              <a:rPr lang="en-US" dirty="0"/>
              <a:t>Ever married women includes currently married, widowed, divorced and separated</a:t>
            </a:r>
          </a:p>
          <a:p>
            <a:pPr lvl="1"/>
            <a:r>
              <a:rPr lang="en-US" dirty="0"/>
              <a:t>There are missing values in the dataset, represented by </a:t>
            </a:r>
            <a:r>
              <a:rPr lang="en-US" dirty="0" err="1"/>
              <a:t>NaN</a:t>
            </a:r>
            <a:endParaRPr lang="en-US" dirty="0"/>
          </a:p>
        </p:txBody>
      </p:sp>
      <p:sp>
        <p:nvSpPr>
          <p:cNvPr id="4" name="Footer Placeholder 3">
            <a:extLst>
              <a:ext uri="{FF2B5EF4-FFF2-40B4-BE49-F238E27FC236}">
                <a16:creationId xmlns:a16="http://schemas.microsoft.com/office/drawing/2014/main" id="{1BEB2A17-D3EF-4701-B902-B6023C315CAC}"/>
              </a:ext>
            </a:extLst>
          </p:cNvPr>
          <p:cNvSpPr>
            <a:spLocks noGrp="1"/>
          </p:cNvSpPr>
          <p:nvPr>
            <p:ph type="ftr" sz="quarter" idx="11"/>
          </p:nvPr>
        </p:nvSpPr>
        <p:spPr/>
        <p:txBody>
          <a:bodyPr/>
          <a:lstStyle/>
          <a:p>
            <a:r>
              <a:rPr lang="en-US"/>
              <a:t>CS685A: Data Mining Project Report</a:t>
            </a:r>
          </a:p>
        </p:txBody>
      </p:sp>
      <p:sp>
        <p:nvSpPr>
          <p:cNvPr id="5" name="Slide Number Placeholder 4">
            <a:extLst>
              <a:ext uri="{FF2B5EF4-FFF2-40B4-BE49-F238E27FC236}">
                <a16:creationId xmlns:a16="http://schemas.microsoft.com/office/drawing/2014/main" id="{BDB22815-33C2-4ACA-9EED-F319E31D4B98}"/>
              </a:ext>
            </a:extLst>
          </p:cNvPr>
          <p:cNvSpPr>
            <a:spLocks noGrp="1"/>
          </p:cNvSpPr>
          <p:nvPr>
            <p:ph type="sldNum" sz="quarter" idx="12"/>
          </p:nvPr>
        </p:nvSpPr>
        <p:spPr/>
        <p:txBody>
          <a:bodyPr/>
          <a:lstStyle/>
          <a:p>
            <a:fld id="{059285FA-53EC-43DB-87DE-B7B076A0056A}" type="slidenum">
              <a:rPr lang="en-US" smtClean="0"/>
              <a:t>7</a:t>
            </a:fld>
            <a:endParaRPr lang="en-US"/>
          </a:p>
        </p:txBody>
      </p:sp>
    </p:spTree>
    <p:extLst>
      <p:ext uri="{BB962C8B-B14F-4D97-AF65-F5344CB8AC3E}">
        <p14:creationId xmlns:p14="http://schemas.microsoft.com/office/powerpoint/2010/main" val="29593322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8C040-EAB9-4A9B-8472-47CC164C06E0}"/>
              </a:ext>
            </a:extLst>
          </p:cNvPr>
          <p:cNvSpPr>
            <a:spLocks noGrp="1"/>
          </p:cNvSpPr>
          <p:nvPr>
            <p:ph type="title"/>
          </p:nvPr>
        </p:nvSpPr>
        <p:spPr/>
        <p:txBody>
          <a:bodyPr/>
          <a:lstStyle/>
          <a:p>
            <a:r>
              <a:rPr lang="en-US" dirty="0"/>
              <a:t>Generation of Census Data</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682EBD8-BE88-4C97-8DA5-303EDCB3081D}"/>
                  </a:ext>
                </a:extLst>
              </p:cNvPr>
              <p:cNvSpPr>
                <a:spLocks noGrp="1"/>
              </p:cNvSpPr>
              <p:nvPr>
                <p:ph idx="1"/>
              </p:nvPr>
            </p:nvSpPr>
            <p:spPr/>
            <p:txBody>
              <a:bodyPr/>
              <a:lstStyle/>
              <a:p>
                <a:pPr>
                  <a:buFont typeface="Wingdings" panose="05000000000000000000" pitchFamily="2" charset="2"/>
                  <a:buChar char="Ø"/>
                </a:pPr>
                <a:r>
                  <a:rPr lang="en-US" sz="1800" dirty="0"/>
                  <a:t>The Growth Rate(r) is calculated using the 2001 data as Principal(p) and 2011 data as the final amount(</a:t>
                </a:r>
                <a:r>
                  <a:rPr lang="en-US" sz="1800" dirty="0" err="1"/>
                  <a:t>p+i</a:t>
                </a:r>
                <a:r>
                  <a:rPr lang="en-US" sz="1800" dirty="0"/>
                  <a:t>). Here </a:t>
                </a:r>
                <a:r>
                  <a:rPr lang="en-US" sz="1800" dirty="0" err="1"/>
                  <a:t>i</a:t>
                </a:r>
                <a:r>
                  <a:rPr lang="en-US" sz="1800" dirty="0"/>
                  <a:t> is the Interest.</a:t>
                </a:r>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a:buFont typeface="Wingdings" panose="05000000000000000000" pitchFamily="2" charset="2"/>
                  <a:buChar char="Ø"/>
                </a:pPr>
                <a:r>
                  <a:rPr lang="en-US" sz="1800" dirty="0"/>
                  <a:t>Growth rate r is constant over here, which means the interpolation is geometric and not linear.</a:t>
                </a:r>
              </a:p>
              <a:p>
                <a:pPr>
                  <a:buFont typeface="Wingdings" panose="05000000000000000000" pitchFamily="2" charset="2"/>
                  <a:buChar char="Ø"/>
                </a:pPr>
                <a:r>
                  <a:rPr lang="en-US" sz="1800" dirty="0"/>
                  <a:t>Census data for year </a:t>
                </a:r>
                <a14:m>
                  <m:oMath xmlns:m="http://schemas.openxmlformats.org/officeDocument/2006/math">
                    <m:r>
                      <a:rPr lang="en-US" sz="1800" dirty="0">
                        <a:latin typeface="Cambria Math" panose="02040503050406030204" pitchFamily="18" charset="0"/>
                      </a:rPr>
                      <m:t>𝑌</m:t>
                    </m:r>
                    <m:r>
                      <a:rPr lang="en-US" sz="1800" dirty="0">
                        <a:latin typeface="Cambria Math" panose="02040503050406030204" pitchFamily="18" charset="0"/>
                      </a:rPr>
                      <m:t>=</m:t>
                    </m:r>
                    <m:sSup>
                      <m:sSupPr>
                        <m:ctrlPr>
                          <a:rPr lang="en-US" sz="1800" i="1" dirty="0">
                            <a:latin typeface="Cambria Math" panose="02040503050406030204" pitchFamily="18" charset="0"/>
                          </a:rPr>
                        </m:ctrlPr>
                      </m:sSupPr>
                      <m:e>
                        <m:d>
                          <m:dPr>
                            <m:ctrlPr>
                              <a:rPr lang="en-US" sz="1800" i="1" dirty="0">
                                <a:latin typeface="Cambria Math" panose="02040503050406030204" pitchFamily="18" charset="0"/>
                              </a:rPr>
                            </m:ctrlPr>
                          </m:dPr>
                          <m:e>
                            <m:r>
                              <a:rPr lang="en-US" sz="1800" dirty="0">
                                <a:latin typeface="Cambria Math" panose="02040503050406030204" pitchFamily="18" charset="0"/>
                              </a:rPr>
                              <m:t>1+</m:t>
                            </m:r>
                            <m:r>
                              <a:rPr lang="en-US" sz="1800" dirty="0">
                                <a:latin typeface="Cambria Math" panose="02040503050406030204" pitchFamily="18" charset="0"/>
                              </a:rPr>
                              <m:t>𝑟</m:t>
                            </m:r>
                          </m:e>
                        </m:d>
                      </m:e>
                      <m:sup>
                        <m:d>
                          <m:dPr>
                            <m:ctrlPr>
                              <a:rPr lang="en-US" sz="1800" i="1" dirty="0">
                                <a:latin typeface="Cambria Math" panose="02040503050406030204" pitchFamily="18" charset="0"/>
                              </a:rPr>
                            </m:ctrlPr>
                          </m:dPr>
                          <m:e>
                            <m:r>
                              <a:rPr lang="en-US" sz="1800" dirty="0">
                                <a:latin typeface="Cambria Math" panose="02040503050406030204" pitchFamily="18" charset="0"/>
                              </a:rPr>
                              <m:t>𝑌</m:t>
                            </m:r>
                            <m:r>
                              <a:rPr lang="en-US" sz="1800" dirty="0">
                                <a:latin typeface="Cambria Math" panose="02040503050406030204" pitchFamily="18" charset="0"/>
                              </a:rPr>
                              <m:t>−2001</m:t>
                            </m:r>
                          </m:e>
                        </m:d>
                      </m:sup>
                    </m:sSup>
                    <m:r>
                      <a:rPr lang="en-US" sz="1800" dirty="0">
                        <a:latin typeface="Cambria Math" panose="02040503050406030204" pitchFamily="18" charset="0"/>
                      </a:rPr>
                      <m:t>∗</m:t>
                    </m:r>
                    <m:r>
                      <a:rPr lang="en-US" sz="1800" dirty="0">
                        <a:latin typeface="Cambria Math" panose="02040503050406030204" pitchFamily="18" charset="0"/>
                      </a:rPr>
                      <m:t>𝑃</m:t>
                    </m:r>
                  </m:oMath>
                </a14:m>
                <a:endParaRPr lang="en-US" sz="1800" dirty="0"/>
              </a:p>
            </p:txBody>
          </p:sp>
        </mc:Choice>
        <mc:Fallback xmlns="">
          <p:sp>
            <p:nvSpPr>
              <p:cNvPr id="3" name="Content Placeholder 2">
                <a:extLst>
                  <a:ext uri="{FF2B5EF4-FFF2-40B4-BE49-F238E27FC236}">
                    <a16:creationId xmlns:a16="http://schemas.microsoft.com/office/drawing/2014/main" id="{8682EBD8-BE88-4C97-8DA5-303EDCB3081D}"/>
                  </a:ext>
                </a:extLst>
              </p:cNvPr>
              <p:cNvSpPr>
                <a:spLocks noGrp="1" noRot="1" noChangeAspect="1" noMove="1" noResize="1" noEditPoints="1" noAdjustHandles="1" noChangeArrowheads="1" noChangeShapeType="1" noTextEdit="1"/>
              </p:cNvSpPr>
              <p:nvPr>
                <p:ph idx="1"/>
              </p:nvPr>
            </p:nvSpPr>
            <p:spPr>
              <a:blipFill>
                <a:blip r:embed="rId2"/>
                <a:stretch>
                  <a:fillRect l="-1273" t="-1515"/>
                </a:stretch>
              </a:blipFill>
            </p:spPr>
            <p:txBody>
              <a:bodyPr/>
              <a:lstStyle/>
              <a:p>
                <a:r>
                  <a:rPr lang="en-US">
                    <a:noFill/>
                  </a:rPr>
                  <a:t> </a:t>
                </a:r>
              </a:p>
            </p:txBody>
          </p:sp>
        </mc:Fallback>
      </mc:AlternateContent>
      <p:sp>
        <p:nvSpPr>
          <p:cNvPr id="4" name="Footer Placeholder 3">
            <a:extLst>
              <a:ext uri="{FF2B5EF4-FFF2-40B4-BE49-F238E27FC236}">
                <a16:creationId xmlns:a16="http://schemas.microsoft.com/office/drawing/2014/main" id="{1A9E071A-D063-4D15-989C-870A1833CED6}"/>
              </a:ext>
            </a:extLst>
          </p:cNvPr>
          <p:cNvSpPr>
            <a:spLocks noGrp="1"/>
          </p:cNvSpPr>
          <p:nvPr>
            <p:ph type="ftr" sz="quarter" idx="11"/>
          </p:nvPr>
        </p:nvSpPr>
        <p:spPr/>
        <p:txBody>
          <a:bodyPr/>
          <a:lstStyle/>
          <a:p>
            <a:r>
              <a:rPr lang="en-US"/>
              <a:t>CS685A: Data Mining Project Report</a:t>
            </a:r>
          </a:p>
        </p:txBody>
      </p:sp>
      <p:sp>
        <p:nvSpPr>
          <p:cNvPr id="5" name="Slide Number Placeholder 4">
            <a:extLst>
              <a:ext uri="{FF2B5EF4-FFF2-40B4-BE49-F238E27FC236}">
                <a16:creationId xmlns:a16="http://schemas.microsoft.com/office/drawing/2014/main" id="{12723AE8-C29F-455E-B434-A8D212AC5184}"/>
              </a:ext>
            </a:extLst>
          </p:cNvPr>
          <p:cNvSpPr>
            <a:spLocks noGrp="1"/>
          </p:cNvSpPr>
          <p:nvPr>
            <p:ph type="sldNum" sz="quarter" idx="12"/>
          </p:nvPr>
        </p:nvSpPr>
        <p:spPr/>
        <p:txBody>
          <a:bodyPr/>
          <a:lstStyle/>
          <a:p>
            <a:fld id="{059285FA-53EC-43DB-87DE-B7B076A0056A}" type="slidenum">
              <a:rPr lang="en-US" smtClean="0"/>
              <a:t>8</a:t>
            </a:fld>
            <a:endParaRPr lang="en-US"/>
          </a:p>
        </p:txBody>
      </p:sp>
      <p:pic>
        <p:nvPicPr>
          <p:cNvPr id="7" name="Picture 6">
            <a:extLst>
              <a:ext uri="{FF2B5EF4-FFF2-40B4-BE49-F238E27FC236}">
                <a16:creationId xmlns:a16="http://schemas.microsoft.com/office/drawing/2014/main" id="{80FA567F-37FC-456C-8ECC-68E5AD91B947}"/>
              </a:ext>
            </a:extLst>
          </p:cNvPr>
          <p:cNvPicPr>
            <a:picLocks noChangeAspect="1"/>
          </p:cNvPicPr>
          <p:nvPr/>
        </p:nvPicPr>
        <p:blipFill>
          <a:blip r:embed="rId3"/>
          <a:stretch>
            <a:fillRect/>
          </a:stretch>
        </p:blipFill>
        <p:spPr>
          <a:xfrm>
            <a:off x="1036320" y="2488242"/>
            <a:ext cx="4234198" cy="871747"/>
          </a:xfrm>
          <a:prstGeom prst="rect">
            <a:avLst/>
          </a:prstGeom>
        </p:spPr>
      </p:pic>
    </p:spTree>
    <p:extLst>
      <p:ext uri="{BB962C8B-B14F-4D97-AF65-F5344CB8AC3E}">
        <p14:creationId xmlns:p14="http://schemas.microsoft.com/office/powerpoint/2010/main" val="26234967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A9C-3BAC-4E56-87E9-47B5ABF05B33}"/>
              </a:ext>
            </a:extLst>
          </p:cNvPr>
          <p:cNvSpPr>
            <a:spLocks noGrp="1"/>
          </p:cNvSpPr>
          <p:nvPr>
            <p:ph type="title"/>
          </p:nvPr>
        </p:nvSpPr>
        <p:spPr/>
        <p:txBody>
          <a:bodyPr/>
          <a:lstStyle/>
          <a:p>
            <a:r>
              <a:rPr lang="en-US" dirty="0"/>
              <a:t>Feature Selection</a:t>
            </a:r>
          </a:p>
        </p:txBody>
      </p:sp>
      <p:sp>
        <p:nvSpPr>
          <p:cNvPr id="3" name="Content Placeholder 2">
            <a:extLst>
              <a:ext uri="{FF2B5EF4-FFF2-40B4-BE49-F238E27FC236}">
                <a16:creationId xmlns:a16="http://schemas.microsoft.com/office/drawing/2014/main" id="{376F7871-DA84-45B1-BBC7-659E32E3FEBB}"/>
              </a:ext>
            </a:extLst>
          </p:cNvPr>
          <p:cNvSpPr>
            <a:spLocks noGrp="1"/>
          </p:cNvSpPr>
          <p:nvPr>
            <p:ph idx="1"/>
          </p:nvPr>
        </p:nvSpPr>
        <p:spPr/>
        <p:txBody>
          <a:bodyPr/>
          <a:lstStyle/>
          <a:p>
            <a:r>
              <a:rPr lang="en-US" dirty="0"/>
              <a:t>HMIS</a:t>
            </a:r>
          </a:p>
          <a:p>
            <a:pPr lvl="1"/>
            <a:r>
              <a:rPr lang="en-US" dirty="0"/>
              <a:t>Out of 163 attributes we filtered out 42 attributes for our project</a:t>
            </a:r>
          </a:p>
          <a:p>
            <a:pPr lvl="1"/>
            <a:r>
              <a:rPr lang="en-US" dirty="0"/>
              <a:t>There are many attributes which represent the percentage of the other attributes, consequently, have been dropped due to multi collinearity</a:t>
            </a:r>
          </a:p>
          <a:p>
            <a:r>
              <a:rPr lang="en-US" dirty="0"/>
              <a:t>CENSUS</a:t>
            </a:r>
          </a:p>
          <a:p>
            <a:pPr lvl="1"/>
            <a:r>
              <a:rPr lang="en-US" dirty="0"/>
              <a:t>6 Attributes have been selected out of 64</a:t>
            </a:r>
          </a:p>
          <a:p>
            <a:pPr lvl="2"/>
            <a:r>
              <a:rPr lang="en-US" dirty="0"/>
              <a:t>Area name</a:t>
            </a:r>
          </a:p>
          <a:p>
            <a:pPr lvl="2"/>
            <a:r>
              <a:rPr lang="en-US" dirty="0"/>
              <a:t>Population</a:t>
            </a:r>
          </a:p>
          <a:p>
            <a:pPr lvl="2"/>
            <a:r>
              <a:rPr lang="en-US" dirty="0"/>
              <a:t>Literate persons</a:t>
            </a:r>
          </a:p>
          <a:p>
            <a:pPr lvl="2"/>
            <a:r>
              <a:rPr lang="en-US" dirty="0"/>
              <a:t>Main workers</a:t>
            </a:r>
          </a:p>
          <a:p>
            <a:pPr lvl="2"/>
            <a:r>
              <a:rPr lang="en-US" dirty="0"/>
              <a:t>Marginal workers</a:t>
            </a:r>
          </a:p>
          <a:p>
            <a:pPr lvl="2"/>
            <a:r>
              <a:rPr lang="en-US" dirty="0"/>
              <a:t>Non-workers</a:t>
            </a:r>
          </a:p>
        </p:txBody>
      </p:sp>
      <p:sp>
        <p:nvSpPr>
          <p:cNvPr id="4" name="Footer Placeholder 3">
            <a:extLst>
              <a:ext uri="{FF2B5EF4-FFF2-40B4-BE49-F238E27FC236}">
                <a16:creationId xmlns:a16="http://schemas.microsoft.com/office/drawing/2014/main" id="{5B41020B-A36F-43FF-A426-023D502A420F}"/>
              </a:ext>
            </a:extLst>
          </p:cNvPr>
          <p:cNvSpPr>
            <a:spLocks noGrp="1"/>
          </p:cNvSpPr>
          <p:nvPr>
            <p:ph type="ftr" sz="quarter" idx="11"/>
          </p:nvPr>
        </p:nvSpPr>
        <p:spPr/>
        <p:txBody>
          <a:bodyPr/>
          <a:lstStyle/>
          <a:p>
            <a:r>
              <a:rPr lang="en-US"/>
              <a:t>CS685A: Data Mining Project Report</a:t>
            </a:r>
          </a:p>
        </p:txBody>
      </p:sp>
      <p:sp>
        <p:nvSpPr>
          <p:cNvPr id="5" name="Slide Number Placeholder 4">
            <a:extLst>
              <a:ext uri="{FF2B5EF4-FFF2-40B4-BE49-F238E27FC236}">
                <a16:creationId xmlns:a16="http://schemas.microsoft.com/office/drawing/2014/main" id="{D5E5D2F1-E1EE-4ADD-9D5D-673333D720FB}"/>
              </a:ext>
            </a:extLst>
          </p:cNvPr>
          <p:cNvSpPr>
            <a:spLocks noGrp="1"/>
          </p:cNvSpPr>
          <p:nvPr>
            <p:ph type="sldNum" sz="quarter" idx="12"/>
          </p:nvPr>
        </p:nvSpPr>
        <p:spPr/>
        <p:txBody>
          <a:bodyPr/>
          <a:lstStyle/>
          <a:p>
            <a:fld id="{059285FA-53EC-43DB-87DE-B7B076A0056A}" type="slidenum">
              <a:rPr lang="en-US" smtClean="0"/>
              <a:t>9</a:t>
            </a:fld>
            <a:endParaRPr lang="en-US"/>
          </a:p>
        </p:txBody>
      </p:sp>
    </p:spTree>
    <p:extLst>
      <p:ext uri="{BB962C8B-B14F-4D97-AF65-F5344CB8AC3E}">
        <p14:creationId xmlns:p14="http://schemas.microsoft.com/office/powerpoint/2010/main" val="257970537"/>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F61D7C1831F844089EE0838232F2C38" ma:contentTypeVersion="4" ma:contentTypeDescription="Create a new document." ma:contentTypeScope="" ma:versionID="b726adc4d640425fef0c3773dafe5119">
  <xsd:schema xmlns:xsd="http://www.w3.org/2001/XMLSchema" xmlns:xs="http://www.w3.org/2001/XMLSchema" xmlns:p="http://schemas.microsoft.com/office/2006/metadata/properties" xmlns:ns3="3c199a26-9080-4696-8c3a-102949ca1b3c" targetNamespace="http://schemas.microsoft.com/office/2006/metadata/properties" ma:root="true" ma:fieldsID="d8026dd61107eb8f3a9cc0c77bed4ff8" ns3:_="">
    <xsd:import namespace="3c199a26-9080-4696-8c3a-102949ca1b3c"/>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c199a26-9080-4696-8c3a-102949ca1b3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3B463B7-B31B-461E-9148-77E41E10C475}">
  <ds:schemaRefs>
    <ds:schemaRef ds:uri="http://schemas.microsoft.com/sharepoint/v3/contenttype/forms"/>
  </ds:schemaRefs>
</ds:datastoreItem>
</file>

<file path=customXml/itemProps2.xml><?xml version="1.0" encoding="utf-8"?>
<ds:datastoreItem xmlns:ds="http://schemas.openxmlformats.org/officeDocument/2006/customXml" ds:itemID="{0DFD2D19-7DAD-4D1A-9F2A-45B9A33A940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c199a26-9080-4696-8c3a-102949ca1b3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A1A0AD4-E098-4261-A158-4A2D9AC96BF3}">
  <ds:schemaRefs>
    <ds:schemaRef ds:uri="http://schemas.microsoft.com/office/2006/documentManagement/types"/>
    <ds:schemaRef ds:uri="http://schemas.microsoft.com/office/2006/metadata/properties"/>
    <ds:schemaRef ds:uri="http://schemas.openxmlformats.org/package/2006/metadata/core-properties"/>
    <ds:schemaRef ds:uri="http://purl.org/dc/elements/1.1/"/>
    <ds:schemaRef ds:uri="http://www.w3.org/XML/1998/namespace"/>
    <ds:schemaRef ds:uri="http://purl.org/dc/terms/"/>
    <ds:schemaRef ds:uri="http://purl.org/dc/dcmitype/"/>
    <ds:schemaRef ds:uri="http://schemas.microsoft.com/office/infopath/2007/PartnerControls"/>
    <ds:schemaRef ds:uri="3c199a26-9080-4696-8c3a-102949ca1b3c"/>
  </ds:schemaRefs>
</ds:datastoreItem>
</file>

<file path=docProps/app.xml><?xml version="1.0" encoding="utf-8"?>
<Properties xmlns="http://schemas.openxmlformats.org/officeDocument/2006/extended-properties" xmlns:vt="http://schemas.openxmlformats.org/officeDocument/2006/docPropsVTypes">
  <TotalTime>215</TotalTime>
  <Words>1691</Words>
  <Application>Microsoft Office PowerPoint</Application>
  <PresentationFormat>Widescreen</PresentationFormat>
  <Paragraphs>289</Paragraphs>
  <Slides>27</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Calibri</vt:lpstr>
      <vt:lpstr>Calibri Light</vt:lpstr>
      <vt:lpstr>Cambria Math</vt:lpstr>
      <vt:lpstr>Courier New</vt:lpstr>
      <vt:lpstr>Wingdings</vt:lpstr>
      <vt:lpstr>Retrospect</vt:lpstr>
      <vt:lpstr>Analysis of Number of Child Births and Infant Deaths in India</vt:lpstr>
      <vt:lpstr>Contributors</vt:lpstr>
      <vt:lpstr>Broad Aims of the Project</vt:lpstr>
      <vt:lpstr>Datasets Used</vt:lpstr>
      <vt:lpstr>Unstructured Data</vt:lpstr>
      <vt:lpstr>Data Preprocessing - HMIS</vt:lpstr>
      <vt:lpstr>Data Preprocessing - CENSUS</vt:lpstr>
      <vt:lpstr>Generation of Census Data</vt:lpstr>
      <vt:lpstr>Feature Selection</vt:lpstr>
      <vt:lpstr>Data Integration</vt:lpstr>
      <vt:lpstr>Data Exploration</vt:lpstr>
      <vt:lpstr>Univariate Analysis</vt:lpstr>
      <vt:lpstr>Independent and Dependent variable identification </vt:lpstr>
      <vt:lpstr>Multivariate Analysis</vt:lpstr>
      <vt:lpstr>Missing Value Treatment</vt:lpstr>
      <vt:lpstr>Outlier Analysis</vt:lpstr>
      <vt:lpstr>Outlier Analysis</vt:lpstr>
      <vt:lpstr>Prediction</vt:lpstr>
      <vt:lpstr>Prediction</vt:lpstr>
      <vt:lpstr>Prediction</vt:lpstr>
      <vt:lpstr>Prediction</vt:lpstr>
      <vt:lpstr>Prediction</vt:lpstr>
      <vt:lpstr>Prediction</vt:lpstr>
      <vt:lpstr>Results</vt:lpstr>
      <vt:lpstr>Discussions</vt:lpstr>
      <vt:lpstr>Discussions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Number of Child Births and Infant Deaths in India</dc:title>
  <dc:creator>Jaydeep Meda</dc:creator>
  <cp:lastModifiedBy>Jaydeep Meda</cp:lastModifiedBy>
  <cp:revision>1</cp:revision>
  <dcterms:created xsi:type="dcterms:W3CDTF">2020-12-06T06:18:15Z</dcterms:created>
  <dcterms:modified xsi:type="dcterms:W3CDTF">2020-12-06T11:18:01Z</dcterms:modified>
</cp:coreProperties>
</file>